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ppt/theme/themeOverride9.xml" ContentType="application/vnd.openxmlformats-officedocument.themeOverride+xml"/>
  <Override PartName="/ppt/charts/chart12.xml" ContentType="application/vnd.openxmlformats-officedocument.drawingml.chart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74" r:id="rId3"/>
    <p:sldMasterId id="2147483685" r:id="rId4"/>
  </p:sldMasterIdLst>
  <p:notesMasterIdLst>
    <p:notesMasterId r:id="rId26"/>
  </p:notesMasterIdLst>
  <p:sldIdLst>
    <p:sldId id="257" r:id="rId5"/>
    <p:sldId id="258" r:id="rId6"/>
    <p:sldId id="259" r:id="rId7"/>
    <p:sldId id="313" r:id="rId8"/>
    <p:sldId id="269" r:id="rId9"/>
    <p:sldId id="312" r:id="rId10"/>
    <p:sldId id="316" r:id="rId11"/>
    <p:sldId id="314" r:id="rId12"/>
    <p:sldId id="329" r:id="rId13"/>
    <p:sldId id="303" r:id="rId14"/>
    <p:sldId id="317" r:id="rId15"/>
    <p:sldId id="328" r:id="rId16"/>
    <p:sldId id="308" r:id="rId17"/>
    <p:sldId id="318" r:id="rId18"/>
    <p:sldId id="307" r:id="rId19"/>
    <p:sldId id="321" r:id="rId20"/>
    <p:sldId id="306" r:id="rId21"/>
    <p:sldId id="309" r:id="rId22"/>
    <p:sldId id="323" r:id="rId23"/>
    <p:sldId id="327" r:id="rId24"/>
    <p:sldId id="291" r:id="rId2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9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70" userDrawn="1">
          <p15:clr>
            <a:srgbClr val="A4A3A4"/>
          </p15:clr>
        </p15:guide>
        <p15:guide id="4" orient="horz" pos="7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B501"/>
    <a:srgbClr val="EDB501"/>
    <a:srgbClr val="281051"/>
    <a:srgbClr val="ED6737"/>
    <a:srgbClr val="FBB040"/>
    <a:srgbClr val="008E94"/>
    <a:srgbClr val="C1C1C1"/>
    <a:srgbClr val="404040"/>
    <a:srgbClr val="10253F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38"/>
      </p:cViewPr>
      <p:guideLst>
        <p:guide orient="horz" pos="3339"/>
        <p:guide pos="3840"/>
        <p:guide pos="370"/>
        <p:guide orient="horz" pos="7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8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9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77993225948416E-2"/>
          <c:y val="0.18301432780878243"/>
          <c:w val="0.44652251772551149"/>
          <c:h val="0.80134987039960826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ED6737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13.888999999999999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FF-4177-97A7-9FACF99C8E35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</c:f>
              <c:numCache>
                <c:formatCode>General</c:formatCode>
                <c:ptCount val="1"/>
              </c:numCache>
            </c:numRef>
          </c:cat>
          <c:val>
            <c:numRef>
              <c:f>Sheet1!$B$3</c:f>
              <c:numCache>
                <c:formatCode>General</c:formatCode>
                <c:ptCount val="1"/>
                <c:pt idx="0">
                  <c:v>12.037000000000001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FF-4177-97A7-9FACF99C8E35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A1C46B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</c:f>
              <c:numCache>
                <c:formatCode>General</c:formatCode>
                <c:ptCount val="1"/>
              </c:numCache>
            </c:numRef>
          </c:cat>
          <c:val>
            <c:numRef>
              <c:f>Sheet1!$B$4</c:f>
              <c:numCache>
                <c:formatCode>General</c:formatCode>
                <c:ptCount val="1"/>
                <c:pt idx="0">
                  <c:v>4.63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FF-4177-97A7-9FACF99C8E35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0070C0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</c:f>
              <c:numCache>
                <c:formatCode>General</c:formatCode>
                <c:ptCount val="1"/>
              </c:numCache>
            </c:numRef>
          </c:cat>
          <c:val>
            <c:numRef>
              <c:f>Sheet1!$B$5</c:f>
              <c:numCache>
                <c:formatCode>General</c:formatCode>
                <c:ptCount val="1"/>
                <c:pt idx="0">
                  <c:v>36.110999999999997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FF-4177-97A7-9FACF99C8E35}"/>
            </c:ext>
          </c:extLst>
        </c:ser>
        <c:ser>
          <c:idx val="0"/>
          <c:order val="4"/>
          <c:tx>
            <c:strRef>
              <c:f>Sheet1!$A$6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002060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</c:f>
              <c:numCache>
                <c:formatCode>General</c:formatCode>
                <c:ptCount val="1"/>
              </c:numCache>
            </c:numRef>
          </c:cat>
          <c:val>
            <c:numRef>
              <c:f>Sheet1!$B$6</c:f>
              <c:numCache>
                <c:formatCode>General</c:formatCode>
                <c:ptCount val="1"/>
                <c:pt idx="0">
                  <c:v>33.332999999999998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95-4AF6-A59A-B463FCFBD05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5115120"/>
        <c:axId val="185114728"/>
      </c:barChart>
      <c:catAx>
        <c:axId val="18511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solidFill>
              <a:srgbClr val="40404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85114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511472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185115120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77993225948416E-2"/>
          <c:y val="0.18301432780878243"/>
          <c:w val="0.44652251772551149"/>
          <c:h val="0.80134987039960826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BABABA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Sheet1!$B$2</c:f>
              <c:numCache>
                <c:formatCode>General</c:formatCode>
                <c:ptCount val="1"/>
                <c:pt idx="0">
                  <c:v>5.8140000000000001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BD-46E5-B9AA-F1203552D67B}"/>
            </c:ext>
          </c:extLst>
        </c:ser>
        <c:ser>
          <c:idx val="2"/>
          <c:order val="1"/>
          <c:spPr>
            <a:solidFill>
              <a:srgbClr val="ED6737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Sheet1!$B$3</c:f>
              <c:numCache>
                <c:formatCode>General</c:formatCode>
                <c:ptCount val="1"/>
                <c:pt idx="0">
                  <c:v>32.558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BD-46E5-B9AA-F1203552D67B}"/>
            </c:ext>
          </c:extLst>
        </c:ser>
        <c:ser>
          <c:idx val="1"/>
          <c:order val="2"/>
          <c:spPr>
            <a:solidFill>
              <a:srgbClr val="002060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</c:f>
              <c:numCache>
                <c:formatCode>General</c:formatCode>
                <c:ptCount val="1"/>
                <c:pt idx="0">
                  <c:v>61.628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BD-46E5-B9AA-F1203552D6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5115120"/>
        <c:axId val="185114728"/>
      </c:barChart>
      <c:catAx>
        <c:axId val="18511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solidFill>
              <a:srgbClr val="40404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85114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511472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185115120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0762034000416403"/>
          <c:y val="0"/>
          <c:w val="0.59237965999583597"/>
          <c:h val="0.981517906678510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40404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List1!$A$2:$A$7</c:f>
              <c:strCache>
                <c:ptCount val="6"/>
                <c:pt idx="0">
                  <c:v>Z evropských fondů</c:v>
                </c:pt>
                <c:pt idx="1">
                  <c:v>Vládní dotace</c:v>
                </c:pt>
                <c:pt idx="2">
                  <c:v>Regionální fondy či dotace</c:v>
                </c:pt>
                <c:pt idx="3">
                  <c:v>Garance, úvěry od ČMZRB (Českomoravská záruční a rozvojová</c:v>
                </c:pt>
                <c:pt idx="4">
                  <c:v>Investiční pobídky</c:v>
                </c:pt>
                <c:pt idx="5">
                  <c:v>Jiné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60.825000000000003</c:v>
                </c:pt>
                <c:pt idx="1">
                  <c:v>10.308999999999999</c:v>
                </c:pt>
                <c:pt idx="2">
                  <c:v>9.2780000000000005</c:v>
                </c:pt>
                <c:pt idx="3">
                  <c:v>5.67</c:v>
                </c:pt>
                <c:pt idx="4">
                  <c:v>1.0309999999999999</c:v>
                </c:pt>
                <c:pt idx="5">
                  <c:v>12.887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2F-498B-B78C-542288819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4817488"/>
        <c:axId val="1934813136"/>
      </c:barChart>
      <c:catAx>
        <c:axId val="1934817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200" b="1">
                <a:solidFill>
                  <a:schemeClr val="bg2">
                    <a:lumMod val="50000"/>
                  </a:schemeClr>
                </a:solidFill>
              </a:defRPr>
            </a:pPr>
            <a:endParaRPr lang="cs-CZ"/>
          </a:p>
        </c:txPr>
        <c:crossAx val="1934813136"/>
        <c:crosses val="autoZero"/>
        <c:auto val="1"/>
        <c:lblAlgn val="ctr"/>
        <c:lblOffset val="100"/>
        <c:tickLblSkip val="1"/>
        <c:noMultiLvlLbl val="0"/>
      </c:catAx>
      <c:valAx>
        <c:axId val="193481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9348174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>
        <a:alpha val="52000"/>
      </a:srgbClr>
    </a:solidFill>
    <a:ln>
      <a:noFill/>
    </a:ln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41106532945199E-2"/>
          <c:y val="0.18301432780878243"/>
          <c:w val="0.22062502516951418"/>
          <c:h val="0.80134987039960826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C1C1C1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Sheet1!$B$2</c:f>
              <c:numCache>
                <c:formatCode>General</c:formatCode>
                <c:ptCount val="1"/>
                <c:pt idx="0">
                  <c:v>6.7009999999999996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76-47F7-8BDA-31C3FEEA3421}"/>
            </c:ext>
          </c:extLst>
        </c:ser>
        <c:ser>
          <c:idx val="2"/>
          <c:order val="1"/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Sheet1!$B$3</c:f>
              <c:numCache>
                <c:formatCode>General</c:formatCode>
                <c:ptCount val="1"/>
                <c:pt idx="0">
                  <c:v>41.753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76-47F7-8BDA-31C3FEEA3421}"/>
            </c:ext>
          </c:extLst>
        </c:ser>
        <c:ser>
          <c:idx val="1"/>
          <c:order val="2"/>
          <c:spPr>
            <a:solidFill>
              <a:srgbClr val="A1C46B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</c:f>
              <c:numCache>
                <c:formatCode>General</c:formatCode>
                <c:ptCount val="1"/>
                <c:pt idx="0">
                  <c:v>8.7629999999999999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76-47F7-8BDA-31C3FEEA3421}"/>
            </c:ext>
          </c:extLst>
        </c:ser>
        <c:ser>
          <c:idx val="7"/>
          <c:order val="3"/>
          <c:spPr>
            <a:solidFill>
              <a:srgbClr val="0070C0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1200" b="0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Sheet1!$B$5</c:f>
              <c:numCache>
                <c:formatCode>General</c:formatCode>
                <c:ptCount val="1"/>
                <c:pt idx="0">
                  <c:v>24.742000000000001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76-47F7-8BDA-31C3FEEA3421}"/>
            </c:ext>
          </c:extLst>
        </c:ser>
        <c:ser>
          <c:idx val="8"/>
          <c:order val="4"/>
          <c:spPr>
            <a:solidFill>
              <a:srgbClr val="002060"/>
            </a:solidFill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Sheet1!$B$6</c:f>
              <c:numCache>
                <c:formatCode>General</c:formatCode>
                <c:ptCount val="1"/>
                <c:pt idx="0">
                  <c:v>18.041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76-47F7-8BDA-31C3FEEA34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5115120"/>
        <c:axId val="185114728"/>
      </c:barChart>
      <c:catAx>
        <c:axId val="18511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solidFill>
              <a:srgbClr val="40404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85114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511472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185115120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41106532945199E-2"/>
          <c:y val="0.18301432780878243"/>
          <c:w val="0.22062502516951418"/>
          <c:h val="0.80134987039960826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dLbl>
              <c:idx val="0"/>
              <c:numFmt formatCode="#,##0&quot;%&quot;;\-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>
                      <a:solidFill>
                        <a:schemeClr val="bg1"/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ED7-41D4-9086-F7195E6457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Sheet1!$B$2:$B$2</c:f>
              <c:numCache>
                <c:formatCode>General</c:formatCode>
                <c:ptCount val="1"/>
                <c:pt idx="0">
                  <c:v>7.7320000000000002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5F-4EF6-80D4-8F70C6B9EE9F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Sheet1!$B$3:$B$3</c:f>
              <c:numCache>
                <c:formatCode>General</c:formatCode>
                <c:ptCount val="1"/>
                <c:pt idx="0">
                  <c:v>36.597999999999999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5F-4EF6-80D4-8F70C6B9EE9F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A1C46B"/>
            </a:solidFill>
            <a:ln w="22355">
              <a:noFill/>
            </a:ln>
          </c:spPr>
          <c:invertIfNegative val="0"/>
          <c:dLbls>
            <c:numFmt formatCode="#,##0&quot;%&quot;;\-#,##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Sheet1!$B$4:$B$4</c:f>
              <c:numCache>
                <c:formatCode>General</c:formatCode>
                <c:ptCount val="1"/>
                <c:pt idx="0">
                  <c:v>37.113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5F-4EF6-80D4-8F70C6B9EE9F}"/>
            </c:ext>
          </c:extLst>
        </c:ser>
        <c:ser>
          <c:idx val="8"/>
          <c:order val="4"/>
          <c:tx>
            <c:strRef>
              <c:f>Sheet1!$A$5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&quot;%&quot;;\-#,##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Sheet1!$B$5:$B$5</c:f>
              <c:numCache>
                <c:formatCode>General</c:formatCode>
                <c:ptCount val="1"/>
                <c:pt idx="0">
                  <c:v>18.556999999999999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65F-4EF6-80D4-8F70C6B9EE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5115120"/>
        <c:axId val="185114728"/>
        <c:extLst>
          <c:ext xmlns:c15="http://schemas.microsoft.com/office/drawing/2012/chart" uri="{02D57815-91ED-43cb-92C2-25804820EDAC}">
            <c15:filteredBarSeries>
              <c15:ser>
                <c:idx val="7"/>
                <c:order val="3"/>
                <c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invertIfNegative val="0"/>
                <c:dLbls>
                  <c:numFmt formatCode="#,##0&quot;%&quot;;\-#,##0" sourceLinked="0"/>
                  <c:spPr>
                    <a:noFill/>
                    <a:ln w="22355">
                      <a:noFill/>
                    </a:ln>
                  </c:spPr>
                  <c:txPr>
                    <a:bodyPr/>
                    <a:lstStyle/>
                    <a:p>
                      <a:pPr>
                        <a:defRPr sz="1200">
                          <a:solidFill>
                            <a:schemeClr val="bg1"/>
                          </a:solidFill>
                        </a:defRPr>
                      </a:pPr>
                      <a:endParaRPr lang="cs-CZ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Sheet1!$B$1:$B$1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F65F-4EF6-80D4-8F70C6B9EE9F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invertIfNegative val="0"/>
                <c:dLbls>
                  <c:numFmt formatCode="#,##0" sourceLinked="0"/>
                  <c:spPr>
                    <a:noFill/>
                    <a:ln>
                      <a:noFill/>
                    </a:ln>
                    <a:effectLst/>
                  </c:spPr>
                  <c:txPr>
                    <a:bodyPr wrap="square" lIns="38100" tIns="19050" rIns="38100" bIns="19050" anchor="ctr" anchorCtr="0">
                      <a:spAutoFit/>
                    </a:bodyPr>
                    <a:lstStyle/>
                    <a:p>
                      <a:pPr algn="ctr">
                        <a:defRPr lang="cs-CZ" sz="11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defRPr>
                      </a:pPr>
                      <a:endParaRPr lang="cs-CZ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Sheet1!$B$1:$B$1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F65F-4EF6-80D4-8F70C6B9EE9F}"/>
                  </c:ext>
                </c:extLst>
              </c15:ser>
            </c15:filteredBarSeries>
            <c15:filteredBarSeries>
              <c15:ser>
                <c:idx val="0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Sheet1!$B$1:$B$1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F65F-4EF6-80D4-8F70C6B9EE9F}"/>
                  </c:ext>
                </c:extLst>
              </c15:ser>
            </c15:filteredBarSeries>
          </c:ext>
        </c:extLst>
      </c:barChart>
      <c:catAx>
        <c:axId val="18511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solidFill>
              <a:srgbClr val="40404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85114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511472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185115120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909445634510979"/>
          <c:y val="3.1177526060852147E-3"/>
          <c:w val="0.47447451786891648"/>
          <c:h val="0.757039676716058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List1!$A$2:$A$10</c:f>
              <c:strCache>
                <c:ptCount val="9"/>
                <c:pt idx="0">
                  <c:v>Do rozšiřování firmy</c:v>
                </c:pt>
                <c:pt idx="1">
                  <c:v>Do vzdělávání zaměstnanců</c:v>
                </c:pt>
                <c:pt idx="2">
                  <c:v>Do vývoje a inovací</c:v>
                </c:pt>
                <c:pt idx="3">
                  <c:v>Do ekologie a energetiky</c:v>
                </c:pt>
                <c:pt idx="4">
                  <c:v>Do nákupu materiálního vybavení</c:v>
                </c:pt>
                <c:pt idx="5">
                  <c:v>Do nového nápadu\ příležitosti</c:v>
                </c:pt>
                <c:pt idx="6">
                  <c:v>Do výzkumu</c:v>
                </c:pt>
                <c:pt idx="7">
                  <c:v>Do ICT projektů</c:v>
                </c:pt>
                <c:pt idx="8">
                  <c:v>Jiné</c:v>
                </c:pt>
              </c:strCache>
            </c:strRef>
          </c:cat>
          <c:val>
            <c:numRef>
              <c:f>List1!$B$2:$B$10</c:f>
              <c:numCache>
                <c:formatCode>General</c:formatCode>
                <c:ptCount val="9"/>
                <c:pt idx="0">
                  <c:v>29.381</c:v>
                </c:pt>
                <c:pt idx="1">
                  <c:v>26.803999999999998</c:v>
                </c:pt>
                <c:pt idx="2">
                  <c:v>9.7940000000000005</c:v>
                </c:pt>
                <c:pt idx="3">
                  <c:v>7.2160000000000002</c:v>
                </c:pt>
                <c:pt idx="4">
                  <c:v>6.7009999999999996</c:v>
                </c:pt>
                <c:pt idx="5">
                  <c:v>3.093</c:v>
                </c:pt>
                <c:pt idx="6">
                  <c:v>1.546</c:v>
                </c:pt>
                <c:pt idx="7">
                  <c:v>1.0309999999999999</c:v>
                </c:pt>
                <c:pt idx="8">
                  <c:v>14.433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09-4129-A716-3A4E6E6F2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4817488"/>
        <c:axId val="1934813136"/>
      </c:barChart>
      <c:catAx>
        <c:axId val="1934817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solidFill>
                  <a:schemeClr val="bg2">
                    <a:lumMod val="50000"/>
                  </a:schemeClr>
                </a:solidFill>
              </a:defRPr>
            </a:pPr>
            <a:endParaRPr lang="cs-CZ"/>
          </a:p>
        </c:txPr>
        <c:crossAx val="1934813136"/>
        <c:crosses val="autoZero"/>
        <c:auto val="1"/>
        <c:lblAlgn val="ctr"/>
        <c:lblOffset val="100"/>
        <c:tickLblSkip val="1"/>
        <c:noMultiLvlLbl val="0"/>
      </c:catAx>
      <c:valAx>
        <c:axId val="193481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93481748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rgbClr val="28105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B4D-4394-A409-235BF537D941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B4D-4394-A409-235BF537D941}"/>
              </c:ext>
            </c:extLst>
          </c:dPt>
          <c:dPt>
            <c:idx val="2"/>
            <c:bubble3D val="0"/>
            <c:spPr>
              <a:solidFill>
                <a:srgbClr val="008E9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B4D-4394-A409-235BF537D941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B4D-4394-A409-235BF537D941}"/>
              </c:ext>
            </c:extLst>
          </c:dPt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B4D-4394-A409-235BF537D941}"/>
              </c:ext>
            </c:extLst>
          </c:dPt>
          <c:dLbls>
            <c:dLbl>
              <c:idx val="0"/>
              <c:layout>
                <c:manualLayout>
                  <c:x val="-0.11910520517046715"/>
                  <c:y val="7.3558033444211773E-2"/>
                </c:manualLayout>
              </c:layout>
              <c:numFmt formatCode="#,##0&quot;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4D-4394-A409-235BF537D941}"/>
                </c:ext>
              </c:extLst>
            </c:dLbl>
            <c:dLbl>
              <c:idx val="1"/>
              <c:numFmt formatCode="#,##0&quot;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B4D-4394-A409-235BF537D941}"/>
                </c:ext>
              </c:extLst>
            </c:dLbl>
            <c:dLbl>
              <c:idx val="2"/>
              <c:numFmt formatCode="#,##0&quot;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EB4D-4394-A409-235BF537D941}"/>
                </c:ext>
              </c:extLst>
            </c:dLbl>
            <c:dLbl>
              <c:idx val="3"/>
              <c:numFmt formatCode="#,##0&quot;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B4D-4394-A409-235BF537D941}"/>
                </c:ext>
              </c:extLst>
            </c:dLbl>
            <c:dLbl>
              <c:idx val="4"/>
              <c:numFmt formatCode="#,##0&quot;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B4D-4394-A409-235BF537D9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List1!$A$2:$A$6</c:f>
              <c:strCache>
                <c:ptCount val="5"/>
                <c:pt idx="0">
                  <c:v>Více než 50%</c:v>
                </c:pt>
                <c:pt idx="1">
                  <c:v>26% – 50%</c:v>
                </c:pt>
                <c:pt idx="2">
                  <c:v>10% – 25%</c:v>
                </c:pt>
                <c:pt idx="3">
                  <c:v>Méně než 10%</c:v>
                </c:pt>
                <c:pt idx="4">
                  <c:v>Nevím, neumím posoudit</c:v>
                </c:pt>
              </c:strCache>
            </c:strRef>
          </c:cat>
          <c:val>
            <c:numRef>
              <c:f>List1!$B$2:$B$6</c:f>
              <c:numCache>
                <c:formatCode>General</c:formatCode>
                <c:ptCount val="5"/>
                <c:pt idx="0">
                  <c:v>26.712</c:v>
                </c:pt>
                <c:pt idx="1">
                  <c:v>24.658000000000001</c:v>
                </c:pt>
                <c:pt idx="2">
                  <c:v>15.068</c:v>
                </c:pt>
                <c:pt idx="3">
                  <c:v>22.603000000000002</c:v>
                </c:pt>
                <c:pt idx="4">
                  <c:v>10.959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B4D-4394-A409-235BF537D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rgbClr val="28105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DA-4628-8877-FFEFBB78F825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DA-4628-8877-FFEFBB78F825}"/>
              </c:ext>
            </c:extLst>
          </c:dPt>
          <c:dPt>
            <c:idx val="2"/>
            <c:bubble3D val="0"/>
            <c:spPr>
              <a:solidFill>
                <a:srgbClr val="008E9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DA-4628-8877-FFEFBB78F825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DA-4628-8877-FFEFBB78F825}"/>
              </c:ext>
            </c:extLst>
          </c:dPt>
          <c:dPt>
            <c:idx val="4"/>
            <c:bubble3D val="0"/>
            <c:spPr>
              <a:solidFill>
                <a:srgbClr val="FBB04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7DA-4628-8877-FFEFBB78F825}"/>
              </c:ext>
            </c:extLst>
          </c:dPt>
          <c:dPt>
            <c:idx val="5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7DA-4628-8877-FFEFBB78F825}"/>
              </c:ext>
            </c:extLst>
          </c:dPt>
          <c:dLbls>
            <c:dLbl>
              <c:idx val="0"/>
              <c:layout>
                <c:manualLayout>
                  <c:x val="-1.959537722581545E-2"/>
                  <c:y val="0.11056606694160891"/>
                </c:manualLayout>
              </c:layout>
              <c:numFmt formatCode="#,##0&quot;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7DA-4628-8877-FFEFBB78F825}"/>
                </c:ext>
              </c:extLst>
            </c:dLbl>
            <c:dLbl>
              <c:idx val="1"/>
              <c:numFmt formatCode="#,##0&quot;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7DA-4628-8877-FFEFBB78F825}"/>
                </c:ext>
              </c:extLst>
            </c:dLbl>
            <c:dLbl>
              <c:idx val="2"/>
              <c:numFmt formatCode="#,##0&quot;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7DA-4628-8877-FFEFBB78F825}"/>
                </c:ext>
              </c:extLst>
            </c:dLbl>
            <c:dLbl>
              <c:idx val="3"/>
              <c:numFmt formatCode="#,##0&quot;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37DA-4628-8877-FFEFBB78F825}"/>
                </c:ext>
              </c:extLst>
            </c:dLbl>
            <c:dLbl>
              <c:idx val="4"/>
              <c:numFmt formatCode="#,##0&quot;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37DA-4628-8877-FFEFBB78F825}"/>
                </c:ext>
              </c:extLst>
            </c:dLbl>
            <c:dLbl>
              <c:idx val="5"/>
              <c:numFmt formatCode="#,##0&quot;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37DA-4628-8877-FFEFBB78F8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List1!$A$2:$A$7</c:f>
              <c:strCache>
                <c:ptCount val="6"/>
                <c:pt idx="0">
                  <c:v>Více než 50%</c:v>
                </c:pt>
                <c:pt idx="1">
                  <c:v>26%-50%</c:v>
                </c:pt>
                <c:pt idx="2">
                  <c:v>11%-25%</c:v>
                </c:pt>
                <c:pt idx="3">
                  <c:v>5%-10%</c:v>
                </c:pt>
                <c:pt idx="4">
                  <c:v>Méně </c:v>
                </c:pt>
                <c:pt idx="5">
                  <c:v>Nevím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3.4249999999999998</c:v>
                </c:pt>
                <c:pt idx="1">
                  <c:v>10.959</c:v>
                </c:pt>
                <c:pt idx="2">
                  <c:v>9.5890000000000004</c:v>
                </c:pt>
                <c:pt idx="3">
                  <c:v>15.753</c:v>
                </c:pt>
                <c:pt idx="4">
                  <c:v>52.055</c:v>
                </c:pt>
                <c:pt idx="5">
                  <c:v>8.2189999999999994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7DA-4628-8877-FFEFBB78F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41106532945199E-2"/>
          <c:y val="0.18301432780878243"/>
          <c:w val="0.22062502516951418"/>
          <c:h val="0.80134987039960826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ED6737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Sheet1!$B$1</c:f>
              <c:numCache>
                <c:formatCode>General</c:formatCode>
                <c:ptCount val="1"/>
                <c:pt idx="0">
                  <c:v>10.959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E3-4EDF-B985-FCBE77DBFABB}"/>
            </c:ext>
          </c:extLst>
        </c:ser>
        <c:ser>
          <c:idx val="2"/>
          <c:order val="1"/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Sheet1!$B$2</c:f>
              <c:numCache>
                <c:formatCode>General</c:formatCode>
                <c:ptCount val="1"/>
                <c:pt idx="0">
                  <c:v>17.808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E3-4EDF-B985-FCBE77DBFABB}"/>
            </c:ext>
          </c:extLst>
        </c:ser>
        <c:ser>
          <c:idx val="1"/>
          <c:order val="2"/>
          <c:spPr>
            <a:solidFill>
              <a:srgbClr val="A1C46B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Sheet1!$B$3</c:f>
              <c:numCache>
                <c:formatCode>General</c:formatCode>
                <c:ptCount val="1"/>
                <c:pt idx="0">
                  <c:v>44.521000000000001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E3-4EDF-B985-FCBE77DBFABB}"/>
            </c:ext>
          </c:extLst>
        </c:ser>
        <c:ser>
          <c:idx val="7"/>
          <c:order val="3"/>
          <c:spPr>
            <a:solidFill>
              <a:srgbClr val="0070C0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</c:f>
              <c:numCache>
                <c:formatCode>General</c:formatCode>
                <c:ptCount val="1"/>
                <c:pt idx="0">
                  <c:v>26.712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E3-4EDF-B985-FCBE77DBFA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5115120"/>
        <c:axId val="185114728"/>
      </c:barChart>
      <c:catAx>
        <c:axId val="18511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solidFill>
              <a:srgbClr val="40404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85114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511472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185115120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7381608289182694"/>
          <c:y val="3.1177526060852147E-3"/>
          <c:w val="0.626183917108173"/>
          <c:h val="0.981517906678510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List1!$A$2:$A$21</c:f>
              <c:strCache>
                <c:ptCount val="20"/>
                <c:pt idx="0">
                  <c:v>Zemědělství, lesnictví a rybářství</c:v>
                </c:pt>
                <c:pt idx="1">
                  <c:v>Těžba a dobývání</c:v>
                </c:pt>
                <c:pt idx="2">
                  <c:v>Zpracovatelský průmysl</c:v>
                </c:pt>
                <c:pt idx="3">
                  <c:v>Výroba a rozvod elektřiny, plynu, tepla</c:v>
                </c:pt>
                <c:pt idx="4">
                  <c:v>Zásobování vodou a související činnosti</c:v>
                </c:pt>
                <c:pt idx="5">
                  <c:v>Stavebnictví</c:v>
                </c:pt>
                <c:pt idx="6">
                  <c:v>Velkoobchod a maloobchod</c:v>
                </c:pt>
                <c:pt idx="7">
                  <c:v>Doprava a skladování</c:v>
                </c:pt>
                <c:pt idx="8">
                  <c:v>Ubytování, stravování a pohostinství</c:v>
                </c:pt>
                <c:pt idx="9">
                  <c:v>Informační a komunikační činnost</c:v>
                </c:pt>
                <c:pt idx="10">
                  <c:v>Peněžnictví a pojišťovníctví</c:v>
                </c:pt>
                <c:pt idx="11">
                  <c:v>Činnosti v oblasti nemovitostí</c:v>
                </c:pt>
                <c:pt idx="12">
                  <c:v>Profesní, vědecké a technické činnosti</c:v>
                </c:pt>
                <c:pt idx="13">
                  <c:v>Administrativní a podpůrné činnosti</c:v>
                </c:pt>
                <c:pt idx="14">
                  <c:v>Veřejná správa a obrana</c:v>
                </c:pt>
                <c:pt idx="15">
                  <c:v>Vzdělávání</c:v>
                </c:pt>
                <c:pt idx="16">
                  <c:v>Zdravotní a sociální péče</c:v>
                </c:pt>
                <c:pt idx="17">
                  <c:v>Kulturní, zábavní a rekreační činnost</c:v>
                </c:pt>
                <c:pt idx="18">
                  <c:v>Činnosti domácností jako zaměstnavatelů</c:v>
                </c:pt>
                <c:pt idx="19">
                  <c:v>Ostatní činnosti</c:v>
                </c:pt>
              </c:strCache>
            </c:strRef>
          </c:cat>
          <c:val>
            <c:numRef>
              <c:f>List1!$B$2:$B$21</c:f>
              <c:numCache>
                <c:formatCode>General</c:formatCode>
                <c:ptCount val="20"/>
                <c:pt idx="0">
                  <c:v>2.6</c:v>
                </c:pt>
                <c:pt idx="1">
                  <c:v>0.2</c:v>
                </c:pt>
                <c:pt idx="2">
                  <c:v>3.2</c:v>
                </c:pt>
                <c:pt idx="3">
                  <c:v>3.6</c:v>
                </c:pt>
                <c:pt idx="4">
                  <c:v>0.2</c:v>
                </c:pt>
                <c:pt idx="5">
                  <c:v>18.8</c:v>
                </c:pt>
                <c:pt idx="6">
                  <c:v>22.8</c:v>
                </c:pt>
                <c:pt idx="7">
                  <c:v>7.2</c:v>
                </c:pt>
                <c:pt idx="8">
                  <c:v>10.199999999999999</c:v>
                </c:pt>
                <c:pt idx="9">
                  <c:v>3.6</c:v>
                </c:pt>
                <c:pt idx="10">
                  <c:v>0.8</c:v>
                </c:pt>
                <c:pt idx="11">
                  <c:v>0.8</c:v>
                </c:pt>
                <c:pt idx="12">
                  <c:v>3</c:v>
                </c:pt>
                <c:pt idx="13">
                  <c:v>1.4</c:v>
                </c:pt>
                <c:pt idx="14">
                  <c:v>0.2</c:v>
                </c:pt>
                <c:pt idx="15">
                  <c:v>0.8</c:v>
                </c:pt>
                <c:pt idx="16">
                  <c:v>1.6</c:v>
                </c:pt>
                <c:pt idx="17">
                  <c:v>0.8</c:v>
                </c:pt>
                <c:pt idx="18">
                  <c:v>0</c:v>
                </c:pt>
                <c:pt idx="19">
                  <c:v>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2E-42FA-88D0-1ED6D4DCED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4817488"/>
        <c:axId val="1934813136"/>
      </c:barChart>
      <c:catAx>
        <c:axId val="1934817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chemeClr val="bg2">
                    <a:lumMod val="50000"/>
                  </a:schemeClr>
                </a:solidFill>
              </a:defRPr>
            </a:pPr>
            <a:endParaRPr lang="cs-CZ"/>
          </a:p>
        </c:txPr>
        <c:crossAx val="1934813136"/>
        <c:crosses val="autoZero"/>
        <c:auto val="1"/>
        <c:lblAlgn val="ctr"/>
        <c:lblOffset val="100"/>
        <c:tickLblSkip val="1"/>
        <c:noMultiLvlLbl val="0"/>
      </c:catAx>
      <c:valAx>
        <c:axId val="193481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93481748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7381608289182694"/>
          <c:y val="3.1177526060852147E-3"/>
          <c:w val="0.59388671909413926"/>
          <c:h val="0.981517906678510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List1!$A$2:$A$10</c:f>
              <c:strCache>
                <c:ptCount val="9"/>
                <c:pt idx="0">
                  <c:v>Do 4,9 mil. Kč</c:v>
                </c:pt>
                <c:pt idx="1">
                  <c:v>5 - 9,9 mil. Kč</c:v>
                </c:pt>
                <c:pt idx="2">
                  <c:v>10 - 59,9 mil. Kč</c:v>
                </c:pt>
                <c:pt idx="3">
                  <c:v>60 - 99,9 mil. Kč</c:v>
                </c:pt>
                <c:pt idx="4">
                  <c:v>100 - 299 mil. Kč</c:v>
                </c:pt>
                <c:pt idx="5">
                  <c:v>300 - 499 mil. Kč</c:v>
                </c:pt>
                <c:pt idx="6">
                  <c:v>500 - 999 mil. Kč</c:v>
                </c:pt>
                <c:pt idx="7">
                  <c:v>1. mld Kč a více</c:v>
                </c:pt>
                <c:pt idx="8">
                  <c:v>Nevím</c:v>
                </c:pt>
              </c:strCache>
            </c:strRef>
          </c:cat>
          <c:val>
            <c:numRef>
              <c:f>List1!$B$2:$B$10</c:f>
              <c:numCache>
                <c:formatCode>General</c:formatCode>
                <c:ptCount val="9"/>
                <c:pt idx="0">
                  <c:v>12.8</c:v>
                </c:pt>
                <c:pt idx="1">
                  <c:v>11</c:v>
                </c:pt>
                <c:pt idx="2">
                  <c:v>38</c:v>
                </c:pt>
                <c:pt idx="3">
                  <c:v>7.6</c:v>
                </c:pt>
                <c:pt idx="4">
                  <c:v>8.8000000000000007</c:v>
                </c:pt>
                <c:pt idx="5">
                  <c:v>3</c:v>
                </c:pt>
                <c:pt idx="6">
                  <c:v>0.8</c:v>
                </c:pt>
                <c:pt idx="7">
                  <c:v>3.6</c:v>
                </c:pt>
                <c:pt idx="8">
                  <c:v>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A4-42A5-B65F-B455F56FF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4817488"/>
        <c:axId val="1934813136"/>
      </c:barChart>
      <c:catAx>
        <c:axId val="1934817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chemeClr val="bg2">
                    <a:lumMod val="50000"/>
                  </a:schemeClr>
                </a:solidFill>
              </a:defRPr>
            </a:pPr>
            <a:endParaRPr lang="cs-CZ"/>
          </a:p>
        </c:txPr>
        <c:crossAx val="1934813136"/>
        <c:crosses val="autoZero"/>
        <c:auto val="1"/>
        <c:lblAlgn val="ctr"/>
        <c:lblOffset val="100"/>
        <c:tickLblSkip val="1"/>
        <c:noMultiLvlLbl val="0"/>
      </c:catAx>
      <c:valAx>
        <c:axId val="193481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93481748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7381608289182694"/>
          <c:y val="3.1177526060852147E-3"/>
          <c:w val="0.626183917108173"/>
          <c:h val="0.981517906678510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&quot;%&quot;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List1!$A$2:$A$4</c:f>
              <c:strCache>
                <c:ptCount val="3"/>
                <c:pt idx="0">
                  <c:v>5 - 24</c:v>
                </c:pt>
                <c:pt idx="1">
                  <c:v>25 - 49</c:v>
                </c:pt>
                <c:pt idx="2">
                  <c:v>50-250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66.2</c:v>
                </c:pt>
                <c:pt idx="1">
                  <c:v>17.600000000000001</c:v>
                </c:pt>
                <c:pt idx="2">
                  <c:v>16.2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1-488C-9F8B-63865F0D47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4817488"/>
        <c:axId val="1934813136"/>
      </c:barChart>
      <c:catAx>
        <c:axId val="1934817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chemeClr val="bg2">
                    <a:lumMod val="50000"/>
                  </a:schemeClr>
                </a:solidFill>
              </a:defRPr>
            </a:pPr>
            <a:endParaRPr lang="cs-CZ"/>
          </a:p>
        </c:txPr>
        <c:crossAx val="1934813136"/>
        <c:crosses val="autoZero"/>
        <c:auto val="1"/>
        <c:lblAlgn val="ctr"/>
        <c:lblOffset val="100"/>
        <c:tickLblSkip val="1"/>
        <c:noMultiLvlLbl val="0"/>
      </c:catAx>
      <c:valAx>
        <c:axId val="193481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93481748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0.41284</cdr:x>
      <cdr:y>0.34463</cdr:y>
    </cdr:from>
    <cdr:to>
      <cdr:x>0.66005</cdr:x>
      <cdr:y>0.45234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3336049" y="1821765"/>
          <a:ext cx="1997663" cy="5693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>
          <a:spAutoFit/>
        </a:bodyPr>
        <a:lstStyle xmlns:a="http://schemas.openxmlformats.org/drawingml/2006/main"/>
        <a:p xmlns:a="http://schemas.openxmlformats.org/drawingml/2006/main">
          <a:r>
            <a:rPr lang="cs-CZ" sz="2000" b="1" dirty="0">
              <a:solidFill>
                <a:srgbClr val="404040"/>
              </a:solidFill>
              <a:latin typeface="Calibri" pitchFamily="34" charset="0"/>
              <a:cs typeface="Arial" pitchFamily="34" charset="0"/>
            </a:rPr>
            <a:t>71 % - Pozitivní</a:t>
          </a:r>
        </a:p>
        <a:p xmlns:a="http://schemas.openxmlformats.org/drawingml/2006/main">
          <a:r>
            <a:rPr lang="cs-CZ" dirty="0">
              <a:solidFill>
                <a:srgbClr val="404040"/>
              </a:solidFill>
              <a:latin typeface="Calibri" pitchFamily="34" charset="0"/>
              <a:cs typeface="Arial" pitchFamily="34" charset="0"/>
            </a:rPr>
            <a:t>T2B = Pozitivní + Spíše pozitivní</a:t>
          </a:r>
          <a:r>
            <a:rPr lang="cs-CZ" b="1" dirty="0">
              <a:solidFill>
                <a:srgbClr val="404040"/>
              </a:solidFill>
              <a:latin typeface="Calibri" pitchFamily="34" charset="0"/>
              <a:cs typeface="Arial" pitchFamily="34" charset="0"/>
            </a:rPr>
            <a:t>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69C4B-677A-4954-8F89-2FDF4D7B7EC8}" type="datetimeFigureOut">
              <a:rPr lang="cs-CZ" smtClean="0"/>
              <a:t>12.10.2017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674E5-BCB9-4A3C-B14B-9A83596C4E2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894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569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339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491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915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166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556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842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883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279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2476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203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683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786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rc 3"/>
          <p:cNvSpPr/>
          <p:nvPr userDrawn="1"/>
        </p:nvSpPr>
        <p:spPr>
          <a:xfrm>
            <a:off x="1" y="1"/>
            <a:ext cx="2368551" cy="5668963"/>
          </a:xfrm>
          <a:custGeom>
            <a:avLst/>
            <a:gdLst/>
            <a:ahLst/>
            <a:cxnLst/>
            <a:rect l="l" t="t" r="r" b="b"/>
            <a:pathLst>
              <a:path w="1777200" h="5668420">
                <a:moveTo>
                  <a:pt x="0" y="0"/>
                </a:moveTo>
                <a:lnTo>
                  <a:pt x="1768724" y="0"/>
                </a:lnTo>
                <a:cubicBezTo>
                  <a:pt x="1842864" y="1684551"/>
                  <a:pt x="1430582" y="3384278"/>
                  <a:pt x="535352" y="4882011"/>
                </a:cubicBezTo>
                <a:cubicBezTo>
                  <a:pt x="371375" y="5156347"/>
                  <a:pt x="193756" y="5419621"/>
                  <a:pt x="0" y="5668420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81" name="Group 4"/>
          <p:cNvGrpSpPr>
            <a:grpSpLocks noChangeAspect="1"/>
          </p:cNvGrpSpPr>
          <p:nvPr userDrawn="1"/>
        </p:nvGrpSpPr>
        <p:grpSpPr bwMode="auto">
          <a:xfrm>
            <a:off x="508000" y="508001"/>
            <a:ext cx="1439333" cy="1291167"/>
            <a:chOff x="1352" y="681"/>
            <a:chExt cx="3519" cy="3153"/>
          </a:xfrm>
        </p:grpSpPr>
        <p:sp>
          <p:nvSpPr>
            <p:cNvPr id="82" name="Freeform 5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215 h 3449"/>
                <a:gd name="T2" fmla="*/ 0 w 3862"/>
                <a:gd name="T3" fmla="*/ 215 h 3449"/>
                <a:gd name="T4" fmla="*/ 0 w 3862"/>
                <a:gd name="T5" fmla="*/ 0 h 3449"/>
                <a:gd name="T6" fmla="*/ 207 w 3862"/>
                <a:gd name="T7" fmla="*/ 0 h 3449"/>
                <a:gd name="T8" fmla="*/ 186 w 3862"/>
                <a:gd name="T9" fmla="*/ 215 h 3449"/>
                <a:gd name="T10" fmla="*/ 0 w 3862"/>
                <a:gd name="T11" fmla="*/ 215 h 34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62"/>
                <a:gd name="T19" fmla="*/ 0 h 3449"/>
                <a:gd name="T20" fmla="*/ 3862 w 3862"/>
                <a:gd name="T21" fmla="*/ 3449 h 34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3" name="Freeform 6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6 w 81"/>
                <a:gd name="T1" fmla="*/ 2 h 66"/>
                <a:gd name="T2" fmla="*/ 6 w 81"/>
                <a:gd name="T3" fmla="*/ 2 h 66"/>
                <a:gd name="T4" fmla="*/ 0 w 81"/>
                <a:gd name="T5" fmla="*/ 2 h 66"/>
                <a:gd name="T6" fmla="*/ 6 w 81"/>
                <a:gd name="T7" fmla="*/ 2 h 66"/>
                <a:gd name="T8" fmla="*/ 7 w 81"/>
                <a:gd name="T9" fmla="*/ 0 h 66"/>
                <a:gd name="T10" fmla="*/ 6 w 81"/>
                <a:gd name="T11" fmla="*/ 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6"/>
                <a:gd name="T20" fmla="*/ 81 w 81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4" name="Freeform 7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 w 81"/>
                <a:gd name="T1" fmla="*/ 1 h 63"/>
                <a:gd name="T2" fmla="*/ 2 w 81"/>
                <a:gd name="T3" fmla="*/ 1 h 63"/>
                <a:gd name="T4" fmla="*/ 0 w 81"/>
                <a:gd name="T5" fmla="*/ 0 h 63"/>
                <a:gd name="T6" fmla="*/ 2 w 81"/>
                <a:gd name="T7" fmla="*/ 3 h 63"/>
                <a:gd name="T8" fmla="*/ 2 w 81"/>
                <a:gd name="T9" fmla="*/ 3 h 63"/>
                <a:gd name="T10" fmla="*/ 2 w 81"/>
                <a:gd name="T11" fmla="*/ 1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3"/>
                <a:gd name="T20" fmla="*/ 81 w 81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5" name="Freeform 8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4 w 96"/>
                <a:gd name="T1" fmla="*/ 9 h 79"/>
                <a:gd name="T2" fmla="*/ 4 w 96"/>
                <a:gd name="T3" fmla="*/ 9 h 79"/>
                <a:gd name="T4" fmla="*/ 0 w 96"/>
                <a:gd name="T5" fmla="*/ 13 h 79"/>
                <a:gd name="T6" fmla="*/ 4 w 96"/>
                <a:gd name="T7" fmla="*/ 9 h 79"/>
                <a:gd name="T8" fmla="*/ 4 w 96"/>
                <a:gd name="T9" fmla="*/ 0 h 79"/>
                <a:gd name="T10" fmla="*/ 4 w 96"/>
                <a:gd name="T11" fmla="*/ 9 h 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"/>
                <a:gd name="T19" fmla="*/ 0 h 79"/>
                <a:gd name="T20" fmla="*/ 96 w 96"/>
                <a:gd name="T21" fmla="*/ 79 h 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6" name="Freeform 9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36 w 77"/>
                <a:gd name="T1" fmla="*/ 22 h 77"/>
                <a:gd name="T2" fmla="*/ 36 w 77"/>
                <a:gd name="T3" fmla="*/ 22 h 77"/>
                <a:gd name="T4" fmla="*/ 33 w 77"/>
                <a:gd name="T5" fmla="*/ 0 h 77"/>
                <a:gd name="T6" fmla="*/ 0 w 77"/>
                <a:gd name="T7" fmla="*/ 38 h 77"/>
                <a:gd name="T8" fmla="*/ 0 w 77"/>
                <a:gd name="T9" fmla="*/ 38 h 77"/>
                <a:gd name="T10" fmla="*/ 36 w 77"/>
                <a:gd name="T11" fmla="*/ 22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"/>
                <a:gd name="T19" fmla="*/ 0 h 77"/>
                <a:gd name="T20" fmla="*/ 77 w 77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7" name="Freeform 10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3 h 74"/>
                <a:gd name="T2" fmla="*/ 0 w 90"/>
                <a:gd name="T3" fmla="*/ 3 h 74"/>
                <a:gd name="T4" fmla="*/ 11 w 90"/>
                <a:gd name="T5" fmla="*/ 3 h 74"/>
                <a:gd name="T6" fmla="*/ 19 w 90"/>
                <a:gd name="T7" fmla="*/ 3 h 74"/>
                <a:gd name="T8" fmla="*/ 23 w 90"/>
                <a:gd name="T9" fmla="*/ 3 h 74"/>
                <a:gd name="T10" fmla="*/ 0 w 90"/>
                <a:gd name="T11" fmla="*/ 3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0"/>
                <a:gd name="T19" fmla="*/ 0 h 74"/>
                <a:gd name="T20" fmla="*/ 90 w 90"/>
                <a:gd name="T21" fmla="*/ 74 h 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8" name="Freeform 11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28 h 72"/>
                <a:gd name="T6" fmla="*/ 45 w 88"/>
                <a:gd name="T7" fmla="*/ 172 h 72"/>
                <a:gd name="T8" fmla="*/ 46 w 88"/>
                <a:gd name="T9" fmla="*/ 74 h 72"/>
                <a:gd name="T10" fmla="*/ 16 w 88"/>
                <a:gd name="T11" fmla="*/ 4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8"/>
                <a:gd name="T19" fmla="*/ 0 h 72"/>
                <a:gd name="T20" fmla="*/ 88 w 88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9" name="Freeform 12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 w 86"/>
                <a:gd name="T1" fmla="*/ 7 h 92"/>
                <a:gd name="T2" fmla="*/ 4 w 86"/>
                <a:gd name="T3" fmla="*/ 7 h 92"/>
                <a:gd name="T4" fmla="*/ 4 w 86"/>
                <a:gd name="T5" fmla="*/ 0 h 92"/>
                <a:gd name="T6" fmla="*/ 4 w 86"/>
                <a:gd name="T7" fmla="*/ 11 h 92"/>
                <a:gd name="T8" fmla="*/ 4 w 86"/>
                <a:gd name="T9" fmla="*/ 17 h 92"/>
                <a:gd name="T10" fmla="*/ 4 w 86"/>
                <a:gd name="T11" fmla="*/ 7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92"/>
                <a:gd name="T20" fmla="*/ 86 w 86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0" name="Freeform 13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36 w 724"/>
                <a:gd name="T1" fmla="*/ 43 h 1845"/>
                <a:gd name="T2" fmla="*/ 36 w 724"/>
                <a:gd name="T3" fmla="*/ 43 h 1845"/>
                <a:gd name="T4" fmla="*/ 26 w 724"/>
                <a:gd name="T5" fmla="*/ 41 h 1845"/>
                <a:gd name="T6" fmla="*/ 38 w 724"/>
                <a:gd name="T7" fmla="*/ 39 h 1845"/>
                <a:gd name="T8" fmla="*/ 39 w 724"/>
                <a:gd name="T9" fmla="*/ 41 h 1845"/>
                <a:gd name="T10" fmla="*/ 36 w 724"/>
                <a:gd name="T11" fmla="*/ 43 h 1845"/>
                <a:gd name="T12" fmla="*/ 36 w 724"/>
                <a:gd name="T13" fmla="*/ 43 h 1845"/>
                <a:gd name="T14" fmla="*/ 50 w 724"/>
                <a:gd name="T15" fmla="*/ 45 h 1845"/>
                <a:gd name="T16" fmla="*/ 50 w 724"/>
                <a:gd name="T17" fmla="*/ 45 h 1845"/>
                <a:gd name="T18" fmla="*/ 46 w 724"/>
                <a:gd name="T19" fmla="*/ 37 h 1845"/>
                <a:gd name="T20" fmla="*/ 50 w 724"/>
                <a:gd name="T21" fmla="*/ 34 h 1845"/>
                <a:gd name="T22" fmla="*/ 50 w 724"/>
                <a:gd name="T23" fmla="*/ 25 h 1845"/>
                <a:gd name="T24" fmla="*/ 50 w 724"/>
                <a:gd name="T25" fmla="*/ 24 h 1845"/>
                <a:gd name="T26" fmla="*/ 50 w 724"/>
                <a:gd name="T27" fmla="*/ 22 h 1845"/>
                <a:gd name="T28" fmla="*/ 49 w 724"/>
                <a:gd name="T29" fmla="*/ 18 h 1845"/>
                <a:gd name="T30" fmla="*/ 46 w 724"/>
                <a:gd name="T31" fmla="*/ 15 h 1845"/>
                <a:gd name="T32" fmla="*/ 47 w 724"/>
                <a:gd name="T33" fmla="*/ 14 h 1845"/>
                <a:gd name="T34" fmla="*/ 44 w 724"/>
                <a:gd name="T35" fmla="*/ 13 h 1845"/>
                <a:gd name="T36" fmla="*/ 41 w 724"/>
                <a:gd name="T37" fmla="*/ 12 h 1845"/>
                <a:gd name="T38" fmla="*/ 41 w 724"/>
                <a:gd name="T39" fmla="*/ 10 h 1845"/>
                <a:gd name="T40" fmla="*/ 38 w 724"/>
                <a:gd name="T41" fmla="*/ 11 h 1845"/>
                <a:gd name="T42" fmla="*/ 38 w 724"/>
                <a:gd name="T43" fmla="*/ 8 h 1845"/>
                <a:gd name="T44" fmla="*/ 34 w 724"/>
                <a:gd name="T45" fmla="*/ 9 h 1845"/>
                <a:gd name="T46" fmla="*/ 32 w 724"/>
                <a:gd name="T47" fmla="*/ 5 h 1845"/>
                <a:gd name="T48" fmla="*/ 30 w 724"/>
                <a:gd name="T49" fmla="*/ 6 h 1845"/>
                <a:gd name="T50" fmla="*/ 28 w 724"/>
                <a:gd name="T51" fmla="*/ 8 h 1845"/>
                <a:gd name="T52" fmla="*/ 28 w 724"/>
                <a:gd name="T53" fmla="*/ 5 h 1845"/>
                <a:gd name="T54" fmla="*/ 27 w 724"/>
                <a:gd name="T55" fmla="*/ 5 h 1845"/>
                <a:gd name="T56" fmla="*/ 25 w 724"/>
                <a:gd name="T57" fmla="*/ 5 h 1845"/>
                <a:gd name="T58" fmla="*/ 22 w 724"/>
                <a:gd name="T59" fmla="*/ 5 h 1845"/>
                <a:gd name="T60" fmla="*/ 23 w 724"/>
                <a:gd name="T61" fmla="*/ 5 h 1845"/>
                <a:gd name="T62" fmla="*/ 19 w 724"/>
                <a:gd name="T63" fmla="*/ 5 h 1845"/>
                <a:gd name="T64" fmla="*/ 17 w 724"/>
                <a:gd name="T65" fmla="*/ 5 h 1845"/>
                <a:gd name="T66" fmla="*/ 21 w 724"/>
                <a:gd name="T67" fmla="*/ 5 h 1845"/>
                <a:gd name="T68" fmla="*/ 17 w 724"/>
                <a:gd name="T69" fmla="*/ 5 h 1845"/>
                <a:gd name="T70" fmla="*/ 14 w 724"/>
                <a:gd name="T71" fmla="*/ 5 h 1845"/>
                <a:gd name="T72" fmla="*/ 15 w 724"/>
                <a:gd name="T73" fmla="*/ 5 h 1845"/>
                <a:gd name="T74" fmla="*/ 14 w 724"/>
                <a:gd name="T75" fmla="*/ 5 h 1845"/>
                <a:gd name="T76" fmla="*/ 14 w 724"/>
                <a:gd name="T77" fmla="*/ 5 h 1845"/>
                <a:gd name="T78" fmla="*/ 12 w 724"/>
                <a:gd name="T79" fmla="*/ 5 h 1845"/>
                <a:gd name="T80" fmla="*/ 11 w 724"/>
                <a:gd name="T81" fmla="*/ 5 h 1845"/>
                <a:gd name="T82" fmla="*/ 6 w 724"/>
                <a:gd name="T83" fmla="*/ 5 h 1845"/>
                <a:gd name="T84" fmla="*/ 6 w 724"/>
                <a:gd name="T85" fmla="*/ 5 h 1845"/>
                <a:gd name="T86" fmla="*/ 6 w 724"/>
                <a:gd name="T87" fmla="*/ 5 h 1845"/>
                <a:gd name="T88" fmla="*/ 5 w 724"/>
                <a:gd name="T89" fmla="*/ 96 h 1845"/>
                <a:gd name="T90" fmla="*/ 0 w 724"/>
                <a:gd name="T91" fmla="*/ 96 h 1845"/>
                <a:gd name="T92" fmla="*/ 14 w 724"/>
                <a:gd name="T93" fmla="*/ 96 h 1845"/>
                <a:gd name="T94" fmla="*/ 42 w 724"/>
                <a:gd name="T95" fmla="*/ 96 h 1845"/>
                <a:gd name="T96" fmla="*/ 49 w 724"/>
                <a:gd name="T97" fmla="*/ 96 h 1845"/>
                <a:gd name="T98" fmla="*/ 33 w 724"/>
                <a:gd name="T99" fmla="*/ 95 h 1845"/>
                <a:gd name="T100" fmla="*/ 21 w 724"/>
                <a:gd name="T101" fmla="*/ 87 h 1845"/>
                <a:gd name="T102" fmla="*/ 18 w 724"/>
                <a:gd name="T103" fmla="*/ 84 h 1845"/>
                <a:gd name="T104" fmla="*/ 18 w 724"/>
                <a:gd name="T105" fmla="*/ 76 h 1845"/>
                <a:gd name="T106" fmla="*/ 25 w 724"/>
                <a:gd name="T107" fmla="*/ 74 h 1845"/>
                <a:gd name="T108" fmla="*/ 46 w 724"/>
                <a:gd name="T109" fmla="*/ 72 h 1845"/>
                <a:gd name="T110" fmla="*/ 47 w 724"/>
                <a:gd name="T111" fmla="*/ 68 h 1845"/>
                <a:gd name="T112" fmla="*/ 48 w 724"/>
                <a:gd name="T113" fmla="*/ 65 h 1845"/>
                <a:gd name="T114" fmla="*/ 50 w 724"/>
                <a:gd name="T115" fmla="*/ 62 h 1845"/>
                <a:gd name="T116" fmla="*/ 46 w 724"/>
                <a:gd name="T117" fmla="*/ 59 h 1845"/>
                <a:gd name="T118" fmla="*/ 50 w 724"/>
                <a:gd name="T119" fmla="*/ 57 h 1845"/>
                <a:gd name="T120" fmla="*/ 49 w 724"/>
                <a:gd name="T121" fmla="*/ 54 h 1845"/>
                <a:gd name="T122" fmla="*/ 54 w 724"/>
                <a:gd name="T123" fmla="*/ 50 h 1845"/>
                <a:gd name="T124" fmla="*/ 50 w 724"/>
                <a:gd name="T125" fmla="*/ 45 h 18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24"/>
                <a:gd name="T190" fmla="*/ 0 h 1845"/>
                <a:gd name="T191" fmla="*/ 724 w 724"/>
                <a:gd name="T192" fmla="*/ 1845 h 184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1" name="Freeform 14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06 w 2011"/>
                <a:gd name="T1" fmla="*/ 131 h 3449"/>
                <a:gd name="T2" fmla="*/ 0 w 2011"/>
                <a:gd name="T3" fmla="*/ 215 h 3449"/>
                <a:gd name="T4" fmla="*/ 105 w 2011"/>
                <a:gd name="T5" fmla="*/ 0 h 3449"/>
                <a:gd name="T6" fmla="*/ 106 w 2011"/>
                <a:gd name="T7" fmla="*/ 22 h 3449"/>
                <a:gd name="T8" fmla="*/ 106 w 2011"/>
                <a:gd name="T9" fmla="*/ 24 h 3449"/>
                <a:gd name="T10" fmla="*/ 101 w 2011"/>
                <a:gd name="T11" fmla="*/ 20 h 3449"/>
                <a:gd name="T12" fmla="*/ 100 w 2011"/>
                <a:gd name="T13" fmla="*/ 24 h 3449"/>
                <a:gd name="T14" fmla="*/ 98 w 2011"/>
                <a:gd name="T15" fmla="*/ 26 h 3449"/>
                <a:gd name="T16" fmla="*/ 96 w 2011"/>
                <a:gd name="T17" fmla="*/ 22 h 3449"/>
                <a:gd name="T18" fmla="*/ 94 w 2011"/>
                <a:gd name="T19" fmla="*/ 22 h 3449"/>
                <a:gd name="T20" fmla="*/ 91 w 2011"/>
                <a:gd name="T21" fmla="*/ 31 h 3449"/>
                <a:gd name="T22" fmla="*/ 87 w 2011"/>
                <a:gd name="T23" fmla="*/ 26 h 3449"/>
                <a:gd name="T24" fmla="*/ 85 w 2011"/>
                <a:gd name="T25" fmla="*/ 26 h 3449"/>
                <a:gd name="T26" fmla="*/ 86 w 2011"/>
                <a:gd name="T27" fmla="*/ 31 h 3449"/>
                <a:gd name="T28" fmla="*/ 79 w 2011"/>
                <a:gd name="T29" fmla="*/ 31 h 3449"/>
                <a:gd name="T30" fmla="*/ 79 w 2011"/>
                <a:gd name="T31" fmla="*/ 34 h 3449"/>
                <a:gd name="T32" fmla="*/ 75 w 2011"/>
                <a:gd name="T33" fmla="*/ 31 h 3449"/>
                <a:gd name="T34" fmla="*/ 79 w 2011"/>
                <a:gd name="T35" fmla="*/ 36 h 3449"/>
                <a:gd name="T36" fmla="*/ 77 w 2011"/>
                <a:gd name="T37" fmla="*/ 37 h 3449"/>
                <a:gd name="T38" fmla="*/ 76 w 2011"/>
                <a:gd name="T39" fmla="*/ 37 h 3449"/>
                <a:gd name="T40" fmla="*/ 74 w 2011"/>
                <a:gd name="T41" fmla="*/ 40 h 3449"/>
                <a:gd name="T42" fmla="*/ 76 w 2011"/>
                <a:gd name="T43" fmla="*/ 39 h 3449"/>
                <a:gd name="T44" fmla="*/ 76 w 2011"/>
                <a:gd name="T45" fmla="*/ 44 h 3449"/>
                <a:gd name="T46" fmla="*/ 73 w 2011"/>
                <a:gd name="T47" fmla="*/ 45 h 3449"/>
                <a:gd name="T48" fmla="*/ 75 w 2011"/>
                <a:gd name="T49" fmla="*/ 49 h 3449"/>
                <a:gd name="T50" fmla="*/ 70 w 2011"/>
                <a:gd name="T51" fmla="*/ 47 h 3449"/>
                <a:gd name="T52" fmla="*/ 65 w 2011"/>
                <a:gd name="T53" fmla="*/ 47 h 3449"/>
                <a:gd name="T54" fmla="*/ 64 w 2011"/>
                <a:gd name="T55" fmla="*/ 51 h 3449"/>
                <a:gd name="T56" fmla="*/ 71 w 2011"/>
                <a:gd name="T57" fmla="*/ 53 h 3449"/>
                <a:gd name="T58" fmla="*/ 69 w 2011"/>
                <a:gd name="T59" fmla="*/ 54 h 3449"/>
                <a:gd name="T60" fmla="*/ 69 w 2011"/>
                <a:gd name="T61" fmla="*/ 59 h 3449"/>
                <a:gd name="T62" fmla="*/ 72 w 2011"/>
                <a:gd name="T63" fmla="*/ 59 h 3449"/>
                <a:gd name="T64" fmla="*/ 69 w 2011"/>
                <a:gd name="T65" fmla="*/ 65 h 3449"/>
                <a:gd name="T66" fmla="*/ 70 w 2011"/>
                <a:gd name="T67" fmla="*/ 69 h 3449"/>
                <a:gd name="T68" fmla="*/ 68 w 2011"/>
                <a:gd name="T69" fmla="*/ 73 h 3449"/>
                <a:gd name="T70" fmla="*/ 65 w 2011"/>
                <a:gd name="T71" fmla="*/ 77 h 3449"/>
                <a:gd name="T72" fmla="*/ 68 w 2011"/>
                <a:gd name="T73" fmla="*/ 78 h 3449"/>
                <a:gd name="T74" fmla="*/ 69 w 2011"/>
                <a:gd name="T75" fmla="*/ 81 h 3449"/>
                <a:gd name="T76" fmla="*/ 72 w 2011"/>
                <a:gd name="T77" fmla="*/ 85 h 3449"/>
                <a:gd name="T78" fmla="*/ 76 w 2011"/>
                <a:gd name="T79" fmla="*/ 88 h 3449"/>
                <a:gd name="T80" fmla="*/ 79 w 2011"/>
                <a:gd name="T81" fmla="*/ 85 h 3449"/>
                <a:gd name="T82" fmla="*/ 79 w 2011"/>
                <a:gd name="T83" fmla="*/ 92 h 3449"/>
                <a:gd name="T84" fmla="*/ 85 w 2011"/>
                <a:gd name="T85" fmla="*/ 92 h 3449"/>
                <a:gd name="T86" fmla="*/ 84 w 2011"/>
                <a:gd name="T87" fmla="*/ 93 h 3449"/>
                <a:gd name="T88" fmla="*/ 86 w 2011"/>
                <a:gd name="T89" fmla="*/ 96 h 3449"/>
                <a:gd name="T90" fmla="*/ 87 w 2011"/>
                <a:gd name="T91" fmla="*/ 100 h 3449"/>
                <a:gd name="T92" fmla="*/ 89 w 2011"/>
                <a:gd name="T93" fmla="*/ 99 h 3449"/>
                <a:gd name="T94" fmla="*/ 92 w 2011"/>
                <a:gd name="T95" fmla="*/ 94 h 3449"/>
                <a:gd name="T96" fmla="*/ 95 w 2011"/>
                <a:gd name="T97" fmla="*/ 98 h 3449"/>
                <a:gd name="T98" fmla="*/ 96 w 2011"/>
                <a:gd name="T99" fmla="*/ 105 h 3449"/>
                <a:gd name="T100" fmla="*/ 99 w 2011"/>
                <a:gd name="T101" fmla="*/ 105 h 3449"/>
                <a:gd name="T102" fmla="*/ 96 w 2011"/>
                <a:gd name="T103" fmla="*/ 115 h 3449"/>
                <a:gd name="T104" fmla="*/ 76 w 2011"/>
                <a:gd name="T105" fmla="*/ 129 h 3449"/>
                <a:gd name="T106" fmla="*/ 87 w 2011"/>
                <a:gd name="T107" fmla="*/ 131 h 3449"/>
                <a:gd name="T108" fmla="*/ 106 w 2011"/>
                <a:gd name="T109" fmla="*/ 131 h 344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1"/>
                <a:gd name="T166" fmla="*/ 0 h 3449"/>
                <a:gd name="T167" fmla="*/ 2011 w 2011"/>
                <a:gd name="T168" fmla="*/ 3449 h 344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2" name="Freeform 15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17 w 639"/>
                <a:gd name="T1" fmla="*/ 43 h 621"/>
                <a:gd name="T2" fmla="*/ 17 w 639"/>
                <a:gd name="T3" fmla="*/ 43 h 621"/>
                <a:gd name="T4" fmla="*/ 34 w 639"/>
                <a:gd name="T5" fmla="*/ 22 h 621"/>
                <a:gd name="T6" fmla="*/ 17 w 639"/>
                <a:gd name="T7" fmla="*/ 0 h 621"/>
                <a:gd name="T8" fmla="*/ 0 w 639"/>
                <a:gd name="T9" fmla="*/ 22 h 621"/>
                <a:gd name="T10" fmla="*/ 17 w 639"/>
                <a:gd name="T11" fmla="*/ 43 h 621"/>
                <a:gd name="T12" fmla="*/ 17 w 639"/>
                <a:gd name="T13" fmla="*/ 43 h 621"/>
                <a:gd name="T14" fmla="*/ 9 w 639"/>
                <a:gd name="T15" fmla="*/ 22 h 621"/>
                <a:gd name="T16" fmla="*/ 9 w 639"/>
                <a:gd name="T17" fmla="*/ 22 h 621"/>
                <a:gd name="T18" fmla="*/ 17 w 639"/>
                <a:gd name="T19" fmla="*/ 9 h 621"/>
                <a:gd name="T20" fmla="*/ 25 w 639"/>
                <a:gd name="T21" fmla="*/ 22 h 621"/>
                <a:gd name="T22" fmla="*/ 17 w 639"/>
                <a:gd name="T23" fmla="*/ 35 h 621"/>
                <a:gd name="T24" fmla="*/ 9 w 639"/>
                <a:gd name="T25" fmla="*/ 22 h 6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9"/>
                <a:gd name="T40" fmla="*/ 0 h 621"/>
                <a:gd name="T41" fmla="*/ 639 w 639"/>
                <a:gd name="T42" fmla="*/ 621 h 6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3" name="Freeform 16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6 w 441"/>
                <a:gd name="T1" fmla="*/ 10 h 621"/>
                <a:gd name="T2" fmla="*/ 36 w 441"/>
                <a:gd name="T3" fmla="*/ 10 h 621"/>
                <a:gd name="T4" fmla="*/ 27 w 441"/>
                <a:gd name="T5" fmla="*/ 8 h 621"/>
                <a:gd name="T6" fmla="*/ 16 w 441"/>
                <a:gd name="T7" fmla="*/ 12 h 621"/>
                <a:gd name="T8" fmla="*/ 29 w 441"/>
                <a:gd name="T9" fmla="*/ 18 h 621"/>
                <a:gd name="T10" fmla="*/ 43 w 441"/>
                <a:gd name="T11" fmla="*/ 30 h 621"/>
                <a:gd name="T12" fmla="*/ 18 w 441"/>
                <a:gd name="T13" fmla="*/ 43 h 621"/>
                <a:gd name="T14" fmla="*/ 6 w 441"/>
                <a:gd name="T15" fmla="*/ 42 h 621"/>
                <a:gd name="T16" fmla="*/ 6 w 441"/>
                <a:gd name="T17" fmla="*/ 33 h 621"/>
                <a:gd name="T18" fmla="*/ 19 w 441"/>
                <a:gd name="T19" fmla="*/ 36 h 621"/>
                <a:gd name="T20" fmla="*/ 27 w 441"/>
                <a:gd name="T21" fmla="*/ 31 h 621"/>
                <a:gd name="T22" fmla="*/ 15 w 441"/>
                <a:gd name="T23" fmla="*/ 25 h 621"/>
                <a:gd name="T24" fmla="*/ 0 w 441"/>
                <a:gd name="T25" fmla="*/ 12 h 621"/>
                <a:gd name="T26" fmla="*/ 24 w 441"/>
                <a:gd name="T27" fmla="*/ 0 h 621"/>
                <a:gd name="T28" fmla="*/ 36 w 441"/>
                <a:gd name="T29" fmla="*/ 6 h 621"/>
                <a:gd name="T30" fmla="*/ 36 w 441"/>
                <a:gd name="T31" fmla="*/ 10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1"/>
                <a:gd name="T49" fmla="*/ 0 h 621"/>
                <a:gd name="T50" fmla="*/ 441 w 441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4" name="Freeform 17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8 w 229"/>
                <a:gd name="T1" fmla="*/ 43 h 817"/>
                <a:gd name="T2" fmla="*/ 8 w 229"/>
                <a:gd name="T3" fmla="*/ 43 h 817"/>
                <a:gd name="T4" fmla="*/ 8 w 229"/>
                <a:gd name="T5" fmla="*/ 32 h 817"/>
                <a:gd name="T6" fmla="*/ 8 w 229"/>
                <a:gd name="T7" fmla="*/ 15 h 817"/>
                <a:gd name="T8" fmla="*/ 0 w 229"/>
                <a:gd name="T9" fmla="*/ 0 h 817"/>
                <a:gd name="T10" fmla="*/ 31 w 229"/>
                <a:gd name="T11" fmla="*/ 0 h 817"/>
                <a:gd name="T12" fmla="*/ 29 w 229"/>
                <a:gd name="T13" fmla="*/ 13 h 817"/>
                <a:gd name="T14" fmla="*/ 29 w 229"/>
                <a:gd name="T15" fmla="*/ 28 h 817"/>
                <a:gd name="T16" fmla="*/ 33 w 229"/>
                <a:gd name="T17" fmla="*/ 43 h 817"/>
                <a:gd name="T18" fmla="*/ 8 w 229"/>
                <a:gd name="T19" fmla="*/ 43 h 8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9"/>
                <a:gd name="T31" fmla="*/ 0 h 817"/>
                <a:gd name="T32" fmla="*/ 229 w 229"/>
                <a:gd name="T33" fmla="*/ 817 h 8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5" name="Freeform 18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11 w 662"/>
                <a:gd name="T1" fmla="*/ 45 h 863"/>
                <a:gd name="T2" fmla="*/ 11 w 662"/>
                <a:gd name="T3" fmla="*/ 45 h 863"/>
                <a:gd name="T4" fmla="*/ 11 w 662"/>
                <a:gd name="T5" fmla="*/ 34 h 863"/>
                <a:gd name="T6" fmla="*/ 11 w 662"/>
                <a:gd name="T7" fmla="*/ 31 h 863"/>
                <a:gd name="T8" fmla="*/ 21 w 662"/>
                <a:gd name="T9" fmla="*/ 34 h 863"/>
                <a:gd name="T10" fmla="*/ 35 w 662"/>
                <a:gd name="T11" fmla="*/ 17 h 863"/>
                <a:gd name="T12" fmla="*/ 20 w 662"/>
                <a:gd name="T13" fmla="*/ 0 h 863"/>
                <a:gd name="T14" fmla="*/ 9 w 662"/>
                <a:gd name="T15" fmla="*/ 5 h 863"/>
                <a:gd name="T16" fmla="*/ 8 w 662"/>
                <a:gd name="T17" fmla="*/ 5 h 863"/>
                <a:gd name="T18" fmla="*/ 0 w 662"/>
                <a:gd name="T19" fmla="*/ 5 h 863"/>
                <a:gd name="T20" fmla="*/ 5 w 662"/>
                <a:gd name="T21" fmla="*/ 17 h 863"/>
                <a:gd name="T22" fmla="*/ 5 w 662"/>
                <a:gd name="T23" fmla="*/ 31 h 863"/>
                <a:gd name="T24" fmla="*/ 5 w 662"/>
                <a:gd name="T25" fmla="*/ 45 h 863"/>
                <a:gd name="T26" fmla="*/ 11 w 662"/>
                <a:gd name="T27" fmla="*/ 45 h 863"/>
                <a:gd name="T28" fmla="*/ 11 w 662"/>
                <a:gd name="T29" fmla="*/ 45 h 863"/>
                <a:gd name="T30" fmla="*/ 10 w 662"/>
                <a:gd name="T31" fmla="*/ 17 h 863"/>
                <a:gd name="T32" fmla="*/ 10 w 662"/>
                <a:gd name="T33" fmla="*/ 17 h 863"/>
                <a:gd name="T34" fmla="*/ 17 w 662"/>
                <a:gd name="T35" fmla="*/ 6 h 863"/>
                <a:gd name="T36" fmla="*/ 26 w 662"/>
                <a:gd name="T37" fmla="*/ 17 h 863"/>
                <a:gd name="T38" fmla="*/ 18 w 662"/>
                <a:gd name="T39" fmla="*/ 25 h 863"/>
                <a:gd name="T40" fmla="*/ 10 w 662"/>
                <a:gd name="T41" fmla="*/ 17 h 8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2"/>
                <a:gd name="T64" fmla="*/ 0 h 863"/>
                <a:gd name="T65" fmla="*/ 662 w 662"/>
                <a:gd name="T66" fmla="*/ 863 h 8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6" name="Freeform 19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16 w 440"/>
                <a:gd name="T1" fmla="*/ 9 h 621"/>
                <a:gd name="T2" fmla="*/ 16 w 440"/>
                <a:gd name="T3" fmla="*/ 9 h 621"/>
                <a:gd name="T4" fmla="*/ 12 w 440"/>
                <a:gd name="T5" fmla="*/ 8 h 621"/>
                <a:gd name="T6" fmla="*/ 7 w 440"/>
                <a:gd name="T7" fmla="*/ 12 h 621"/>
                <a:gd name="T8" fmla="*/ 13 w 440"/>
                <a:gd name="T9" fmla="*/ 18 h 621"/>
                <a:gd name="T10" fmla="*/ 20 w 440"/>
                <a:gd name="T11" fmla="*/ 30 h 621"/>
                <a:gd name="T12" fmla="*/ 8 w 440"/>
                <a:gd name="T13" fmla="*/ 43 h 621"/>
                <a:gd name="T14" fmla="*/ 5 w 440"/>
                <a:gd name="T15" fmla="*/ 42 h 621"/>
                <a:gd name="T16" fmla="*/ 5 w 440"/>
                <a:gd name="T17" fmla="*/ 33 h 621"/>
                <a:gd name="T18" fmla="*/ 9 w 440"/>
                <a:gd name="T19" fmla="*/ 36 h 621"/>
                <a:gd name="T20" fmla="*/ 12 w 440"/>
                <a:gd name="T21" fmla="*/ 31 h 621"/>
                <a:gd name="T22" fmla="*/ 6 w 440"/>
                <a:gd name="T23" fmla="*/ 25 h 621"/>
                <a:gd name="T24" fmla="*/ 0 w 440"/>
                <a:gd name="T25" fmla="*/ 12 h 621"/>
                <a:gd name="T26" fmla="*/ 11 w 440"/>
                <a:gd name="T27" fmla="*/ 0 h 621"/>
                <a:gd name="T28" fmla="*/ 18 w 440"/>
                <a:gd name="T29" fmla="*/ 6 h 621"/>
                <a:gd name="T30" fmla="*/ 16 w 440"/>
                <a:gd name="T31" fmla="*/ 9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0"/>
                <a:gd name="T49" fmla="*/ 0 h 621"/>
                <a:gd name="T50" fmla="*/ 440 w 440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  <p:grpSp>
        <p:nvGrpSpPr>
          <p:cNvPr id="43" name="Group 29"/>
          <p:cNvGrpSpPr/>
          <p:nvPr userDrawn="1"/>
        </p:nvGrpSpPr>
        <p:grpSpPr>
          <a:xfrm>
            <a:off x="564458" y="720"/>
            <a:ext cx="6016084" cy="6857280"/>
            <a:chOff x="622299" y="794"/>
            <a:chExt cx="6632576" cy="7562056"/>
          </a:xfrm>
        </p:grpSpPr>
        <p:sp>
          <p:nvSpPr>
            <p:cNvPr id="44" name="Freeform 49"/>
            <p:cNvSpPr>
              <a:spLocks/>
            </p:cNvSpPr>
            <p:nvPr userDrawn="1"/>
          </p:nvSpPr>
          <p:spPr bwMode="ltGray">
            <a:xfrm flipH="1">
              <a:off x="622299" y="794"/>
              <a:ext cx="5346701" cy="7562056"/>
            </a:xfrm>
            <a:custGeom>
              <a:avLst/>
              <a:gdLst/>
              <a:ahLst/>
              <a:cxnLst/>
              <a:rect l="l" t="t" r="r" b="b"/>
              <a:pathLst>
                <a:path w="5346701" h="7562056">
                  <a:moveTo>
                    <a:pt x="5346701" y="0"/>
                  </a:moveTo>
                  <a:lnTo>
                    <a:pt x="0" y="0"/>
                  </a:lnTo>
                  <a:lnTo>
                    <a:pt x="0" y="7562056"/>
                  </a:lnTo>
                  <a:lnTo>
                    <a:pt x="474459" y="75620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5" name="Freeform 51"/>
            <p:cNvSpPr>
              <a:spLocks/>
            </p:cNvSpPr>
            <p:nvPr userDrawn="1"/>
          </p:nvSpPr>
          <p:spPr bwMode="ltGray">
            <a:xfrm flipH="1">
              <a:off x="622300" y="794"/>
              <a:ext cx="6632575" cy="4038600"/>
            </a:xfrm>
            <a:custGeom>
              <a:avLst/>
              <a:gdLst>
                <a:gd name="T0" fmla="*/ 0 w 4178"/>
                <a:gd name="T1" fmla="*/ 0 h 2544"/>
                <a:gd name="T2" fmla="*/ 2544 w 4178"/>
                <a:gd name="T3" fmla="*/ 2544 h 2544"/>
                <a:gd name="T4" fmla="*/ 4178 w 4178"/>
                <a:gd name="T5" fmla="*/ 0 h 2544"/>
                <a:gd name="T6" fmla="*/ 0 w 4178"/>
                <a:gd name="T7" fmla="*/ 0 h 2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78" h="2544">
                  <a:moveTo>
                    <a:pt x="0" y="0"/>
                  </a:moveTo>
                  <a:lnTo>
                    <a:pt x="2544" y="2544"/>
                  </a:lnTo>
                  <a:lnTo>
                    <a:pt x="41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6" name="Freeform 53"/>
            <p:cNvSpPr>
              <a:spLocks/>
            </p:cNvSpPr>
            <p:nvPr/>
          </p:nvSpPr>
          <p:spPr bwMode="ltGray">
            <a:xfrm flipH="1">
              <a:off x="1730375" y="1470819"/>
              <a:ext cx="2584450" cy="3092450"/>
            </a:xfrm>
            <a:custGeom>
              <a:avLst/>
              <a:gdLst>
                <a:gd name="T0" fmla="*/ 490 w 1628"/>
                <a:gd name="T1" fmla="*/ 1948 h 1948"/>
                <a:gd name="T2" fmla="*/ 402 w 1628"/>
                <a:gd name="T3" fmla="*/ 1886 h 1948"/>
                <a:gd name="T4" fmla="*/ 322 w 1628"/>
                <a:gd name="T5" fmla="*/ 1816 h 1948"/>
                <a:gd name="T6" fmla="*/ 250 w 1628"/>
                <a:gd name="T7" fmla="*/ 1740 h 1948"/>
                <a:gd name="T8" fmla="*/ 188 w 1628"/>
                <a:gd name="T9" fmla="*/ 1658 h 1948"/>
                <a:gd name="T10" fmla="*/ 134 w 1628"/>
                <a:gd name="T11" fmla="*/ 1570 h 1948"/>
                <a:gd name="T12" fmla="*/ 88 w 1628"/>
                <a:gd name="T13" fmla="*/ 1480 h 1948"/>
                <a:gd name="T14" fmla="*/ 52 w 1628"/>
                <a:gd name="T15" fmla="*/ 1384 h 1948"/>
                <a:gd name="T16" fmla="*/ 26 w 1628"/>
                <a:gd name="T17" fmla="*/ 1286 h 1948"/>
                <a:gd name="T18" fmla="*/ 8 w 1628"/>
                <a:gd name="T19" fmla="*/ 1186 h 1948"/>
                <a:gd name="T20" fmla="*/ 0 w 1628"/>
                <a:gd name="T21" fmla="*/ 1086 h 1948"/>
                <a:gd name="T22" fmla="*/ 2 w 1628"/>
                <a:gd name="T23" fmla="*/ 984 h 1948"/>
                <a:gd name="T24" fmla="*/ 14 w 1628"/>
                <a:gd name="T25" fmla="*/ 882 h 1948"/>
                <a:gd name="T26" fmla="*/ 36 w 1628"/>
                <a:gd name="T27" fmla="*/ 780 h 1948"/>
                <a:gd name="T28" fmla="*/ 70 w 1628"/>
                <a:gd name="T29" fmla="*/ 682 h 1948"/>
                <a:gd name="T30" fmla="*/ 112 w 1628"/>
                <a:gd name="T31" fmla="*/ 584 h 1948"/>
                <a:gd name="T32" fmla="*/ 166 w 1628"/>
                <a:gd name="T33" fmla="*/ 490 h 1948"/>
                <a:gd name="T34" fmla="*/ 196 w 1628"/>
                <a:gd name="T35" fmla="*/ 444 h 1948"/>
                <a:gd name="T36" fmla="*/ 262 w 1628"/>
                <a:gd name="T37" fmla="*/ 360 h 1948"/>
                <a:gd name="T38" fmla="*/ 334 w 1628"/>
                <a:gd name="T39" fmla="*/ 284 h 1948"/>
                <a:gd name="T40" fmla="*/ 414 w 1628"/>
                <a:gd name="T41" fmla="*/ 218 h 1948"/>
                <a:gd name="T42" fmla="*/ 498 w 1628"/>
                <a:gd name="T43" fmla="*/ 160 h 1948"/>
                <a:gd name="T44" fmla="*/ 588 w 1628"/>
                <a:gd name="T45" fmla="*/ 110 h 1948"/>
                <a:gd name="T46" fmla="*/ 682 w 1628"/>
                <a:gd name="T47" fmla="*/ 68 h 1948"/>
                <a:gd name="T48" fmla="*/ 778 w 1628"/>
                <a:gd name="T49" fmla="*/ 38 h 1948"/>
                <a:gd name="T50" fmla="*/ 876 w 1628"/>
                <a:gd name="T51" fmla="*/ 16 h 1948"/>
                <a:gd name="T52" fmla="*/ 978 w 1628"/>
                <a:gd name="T53" fmla="*/ 2 h 1948"/>
                <a:gd name="T54" fmla="*/ 1080 w 1628"/>
                <a:gd name="T55" fmla="*/ 0 h 1948"/>
                <a:gd name="T56" fmla="*/ 1182 w 1628"/>
                <a:gd name="T57" fmla="*/ 8 h 1948"/>
                <a:gd name="T58" fmla="*/ 1282 w 1628"/>
                <a:gd name="T59" fmla="*/ 24 h 1948"/>
                <a:gd name="T60" fmla="*/ 1382 w 1628"/>
                <a:gd name="T61" fmla="*/ 52 h 1948"/>
                <a:gd name="T62" fmla="*/ 1482 w 1628"/>
                <a:gd name="T63" fmla="*/ 88 h 1948"/>
                <a:gd name="T64" fmla="*/ 1576 w 1628"/>
                <a:gd name="T65" fmla="*/ 136 h 1948"/>
                <a:gd name="T66" fmla="*/ 1624 w 1628"/>
                <a:gd name="T67" fmla="*/ 164 h 1948"/>
                <a:gd name="T68" fmla="*/ 490 w 1628"/>
                <a:gd name="T69" fmla="*/ 1948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28" h="1948">
                  <a:moveTo>
                    <a:pt x="490" y="1948"/>
                  </a:moveTo>
                  <a:lnTo>
                    <a:pt x="490" y="1948"/>
                  </a:lnTo>
                  <a:lnTo>
                    <a:pt x="444" y="1918"/>
                  </a:lnTo>
                  <a:lnTo>
                    <a:pt x="402" y="1886"/>
                  </a:lnTo>
                  <a:lnTo>
                    <a:pt x="360" y="1852"/>
                  </a:lnTo>
                  <a:lnTo>
                    <a:pt x="322" y="1816"/>
                  </a:lnTo>
                  <a:lnTo>
                    <a:pt x="286" y="1778"/>
                  </a:lnTo>
                  <a:lnTo>
                    <a:pt x="250" y="1740"/>
                  </a:lnTo>
                  <a:lnTo>
                    <a:pt x="218" y="1700"/>
                  </a:lnTo>
                  <a:lnTo>
                    <a:pt x="188" y="1658"/>
                  </a:lnTo>
                  <a:lnTo>
                    <a:pt x="160" y="1614"/>
                  </a:lnTo>
                  <a:lnTo>
                    <a:pt x="134" y="1570"/>
                  </a:lnTo>
                  <a:lnTo>
                    <a:pt x="110" y="1526"/>
                  </a:lnTo>
                  <a:lnTo>
                    <a:pt x="88" y="1480"/>
                  </a:lnTo>
                  <a:lnTo>
                    <a:pt x="70" y="1432"/>
                  </a:lnTo>
                  <a:lnTo>
                    <a:pt x="52" y="1384"/>
                  </a:lnTo>
                  <a:lnTo>
                    <a:pt x="38" y="1336"/>
                  </a:lnTo>
                  <a:lnTo>
                    <a:pt x="26" y="1286"/>
                  </a:lnTo>
                  <a:lnTo>
                    <a:pt x="16" y="1236"/>
                  </a:lnTo>
                  <a:lnTo>
                    <a:pt x="8" y="1186"/>
                  </a:lnTo>
                  <a:lnTo>
                    <a:pt x="4" y="1136"/>
                  </a:lnTo>
                  <a:lnTo>
                    <a:pt x="0" y="1086"/>
                  </a:lnTo>
                  <a:lnTo>
                    <a:pt x="0" y="1034"/>
                  </a:lnTo>
                  <a:lnTo>
                    <a:pt x="2" y="984"/>
                  </a:lnTo>
                  <a:lnTo>
                    <a:pt x="8" y="932"/>
                  </a:lnTo>
                  <a:lnTo>
                    <a:pt x="14" y="882"/>
                  </a:lnTo>
                  <a:lnTo>
                    <a:pt x="24" y="830"/>
                  </a:lnTo>
                  <a:lnTo>
                    <a:pt x="36" y="780"/>
                  </a:lnTo>
                  <a:lnTo>
                    <a:pt x="52" y="730"/>
                  </a:lnTo>
                  <a:lnTo>
                    <a:pt x="70" y="682"/>
                  </a:lnTo>
                  <a:lnTo>
                    <a:pt x="90" y="632"/>
                  </a:lnTo>
                  <a:lnTo>
                    <a:pt x="112" y="584"/>
                  </a:lnTo>
                  <a:lnTo>
                    <a:pt x="138" y="536"/>
                  </a:lnTo>
                  <a:lnTo>
                    <a:pt x="166" y="490"/>
                  </a:lnTo>
                  <a:lnTo>
                    <a:pt x="166" y="490"/>
                  </a:lnTo>
                  <a:lnTo>
                    <a:pt x="196" y="444"/>
                  </a:lnTo>
                  <a:lnTo>
                    <a:pt x="228" y="402"/>
                  </a:lnTo>
                  <a:lnTo>
                    <a:pt x="262" y="360"/>
                  </a:lnTo>
                  <a:lnTo>
                    <a:pt x="298" y="322"/>
                  </a:lnTo>
                  <a:lnTo>
                    <a:pt x="334" y="284"/>
                  </a:lnTo>
                  <a:lnTo>
                    <a:pt x="374" y="250"/>
                  </a:lnTo>
                  <a:lnTo>
                    <a:pt x="414" y="218"/>
                  </a:lnTo>
                  <a:lnTo>
                    <a:pt x="456" y="188"/>
                  </a:lnTo>
                  <a:lnTo>
                    <a:pt x="498" y="160"/>
                  </a:lnTo>
                  <a:lnTo>
                    <a:pt x="542" y="134"/>
                  </a:lnTo>
                  <a:lnTo>
                    <a:pt x="588" y="110"/>
                  </a:lnTo>
                  <a:lnTo>
                    <a:pt x="634" y="88"/>
                  </a:lnTo>
                  <a:lnTo>
                    <a:pt x="682" y="68"/>
                  </a:lnTo>
                  <a:lnTo>
                    <a:pt x="730" y="52"/>
                  </a:lnTo>
                  <a:lnTo>
                    <a:pt x="778" y="38"/>
                  </a:lnTo>
                  <a:lnTo>
                    <a:pt x="828" y="26"/>
                  </a:lnTo>
                  <a:lnTo>
                    <a:pt x="876" y="16"/>
                  </a:lnTo>
                  <a:lnTo>
                    <a:pt x="926" y="8"/>
                  </a:lnTo>
                  <a:lnTo>
                    <a:pt x="978" y="2"/>
                  </a:lnTo>
                  <a:lnTo>
                    <a:pt x="1028" y="0"/>
                  </a:lnTo>
                  <a:lnTo>
                    <a:pt x="1080" y="0"/>
                  </a:lnTo>
                  <a:lnTo>
                    <a:pt x="1130" y="2"/>
                  </a:lnTo>
                  <a:lnTo>
                    <a:pt x="1182" y="8"/>
                  </a:lnTo>
                  <a:lnTo>
                    <a:pt x="1232" y="14"/>
                  </a:lnTo>
                  <a:lnTo>
                    <a:pt x="1282" y="24"/>
                  </a:lnTo>
                  <a:lnTo>
                    <a:pt x="1332" y="36"/>
                  </a:lnTo>
                  <a:lnTo>
                    <a:pt x="1382" y="52"/>
                  </a:lnTo>
                  <a:lnTo>
                    <a:pt x="1432" y="68"/>
                  </a:lnTo>
                  <a:lnTo>
                    <a:pt x="1482" y="88"/>
                  </a:lnTo>
                  <a:lnTo>
                    <a:pt x="1530" y="112"/>
                  </a:lnTo>
                  <a:lnTo>
                    <a:pt x="1576" y="136"/>
                  </a:lnTo>
                  <a:lnTo>
                    <a:pt x="1624" y="164"/>
                  </a:lnTo>
                  <a:lnTo>
                    <a:pt x="1624" y="164"/>
                  </a:lnTo>
                  <a:lnTo>
                    <a:pt x="1628" y="168"/>
                  </a:lnTo>
                  <a:lnTo>
                    <a:pt x="490" y="1948"/>
                  </a:lnTo>
                  <a:close/>
                </a:path>
              </a:pathLst>
            </a:custGeom>
            <a:solidFill>
              <a:srgbClr val="1F4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7" name="Freeform 55"/>
            <p:cNvSpPr>
              <a:spLocks/>
            </p:cNvSpPr>
            <p:nvPr userDrawn="1"/>
          </p:nvSpPr>
          <p:spPr bwMode="ltGray">
            <a:xfrm flipH="1">
              <a:off x="4149725" y="858044"/>
              <a:ext cx="863600" cy="863600"/>
            </a:xfrm>
            <a:custGeom>
              <a:avLst/>
              <a:gdLst>
                <a:gd name="T0" fmla="*/ 0 w 544"/>
                <a:gd name="T1" fmla="*/ 272 h 544"/>
                <a:gd name="T2" fmla="*/ 4 w 544"/>
                <a:gd name="T3" fmla="*/ 218 h 544"/>
                <a:gd name="T4" fmla="*/ 20 w 544"/>
                <a:gd name="T5" fmla="*/ 166 h 544"/>
                <a:gd name="T6" fmla="*/ 46 w 544"/>
                <a:gd name="T7" fmla="*/ 120 h 544"/>
                <a:gd name="T8" fmla="*/ 80 w 544"/>
                <a:gd name="T9" fmla="*/ 80 h 544"/>
                <a:gd name="T10" fmla="*/ 120 w 544"/>
                <a:gd name="T11" fmla="*/ 46 h 544"/>
                <a:gd name="T12" fmla="*/ 166 w 544"/>
                <a:gd name="T13" fmla="*/ 20 h 544"/>
                <a:gd name="T14" fmla="*/ 216 w 544"/>
                <a:gd name="T15" fmla="*/ 4 h 544"/>
                <a:gd name="T16" fmla="*/ 272 w 544"/>
                <a:gd name="T17" fmla="*/ 0 h 544"/>
                <a:gd name="T18" fmla="*/ 300 w 544"/>
                <a:gd name="T19" fmla="*/ 0 h 544"/>
                <a:gd name="T20" fmla="*/ 352 w 544"/>
                <a:gd name="T21" fmla="*/ 12 h 544"/>
                <a:gd name="T22" fmla="*/ 402 w 544"/>
                <a:gd name="T23" fmla="*/ 32 h 544"/>
                <a:gd name="T24" fmla="*/ 446 w 544"/>
                <a:gd name="T25" fmla="*/ 62 h 544"/>
                <a:gd name="T26" fmla="*/ 482 w 544"/>
                <a:gd name="T27" fmla="*/ 98 h 544"/>
                <a:gd name="T28" fmla="*/ 512 w 544"/>
                <a:gd name="T29" fmla="*/ 142 h 544"/>
                <a:gd name="T30" fmla="*/ 532 w 544"/>
                <a:gd name="T31" fmla="*/ 190 h 544"/>
                <a:gd name="T32" fmla="*/ 544 w 544"/>
                <a:gd name="T33" fmla="*/ 244 h 544"/>
                <a:gd name="T34" fmla="*/ 544 w 544"/>
                <a:gd name="T35" fmla="*/ 272 h 544"/>
                <a:gd name="T36" fmla="*/ 538 w 544"/>
                <a:gd name="T37" fmla="*/ 326 h 544"/>
                <a:gd name="T38" fmla="*/ 524 w 544"/>
                <a:gd name="T39" fmla="*/ 378 h 544"/>
                <a:gd name="T40" fmla="*/ 498 w 544"/>
                <a:gd name="T41" fmla="*/ 424 h 544"/>
                <a:gd name="T42" fmla="*/ 464 w 544"/>
                <a:gd name="T43" fmla="*/ 464 h 544"/>
                <a:gd name="T44" fmla="*/ 424 w 544"/>
                <a:gd name="T45" fmla="*/ 498 h 544"/>
                <a:gd name="T46" fmla="*/ 378 w 544"/>
                <a:gd name="T47" fmla="*/ 524 h 544"/>
                <a:gd name="T48" fmla="*/ 326 w 544"/>
                <a:gd name="T49" fmla="*/ 540 h 544"/>
                <a:gd name="T50" fmla="*/ 272 w 544"/>
                <a:gd name="T51" fmla="*/ 544 h 544"/>
                <a:gd name="T52" fmla="*/ 244 w 544"/>
                <a:gd name="T53" fmla="*/ 544 h 544"/>
                <a:gd name="T54" fmla="*/ 190 w 544"/>
                <a:gd name="T55" fmla="*/ 532 h 544"/>
                <a:gd name="T56" fmla="*/ 142 w 544"/>
                <a:gd name="T57" fmla="*/ 512 h 544"/>
                <a:gd name="T58" fmla="*/ 98 w 544"/>
                <a:gd name="T59" fmla="*/ 482 h 544"/>
                <a:gd name="T60" fmla="*/ 62 w 544"/>
                <a:gd name="T61" fmla="*/ 446 h 544"/>
                <a:gd name="T62" fmla="*/ 32 w 544"/>
                <a:gd name="T63" fmla="*/ 402 h 544"/>
                <a:gd name="T64" fmla="*/ 12 w 544"/>
                <a:gd name="T65" fmla="*/ 354 h 544"/>
                <a:gd name="T66" fmla="*/ 0 w 544"/>
                <a:gd name="T67" fmla="*/ 300 h 544"/>
                <a:gd name="T68" fmla="*/ 0 w 544"/>
                <a:gd name="T69" fmla="*/ 272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4" h="544">
                  <a:moveTo>
                    <a:pt x="0" y="272"/>
                  </a:moveTo>
                  <a:lnTo>
                    <a:pt x="0" y="272"/>
                  </a:lnTo>
                  <a:lnTo>
                    <a:pt x="0" y="244"/>
                  </a:lnTo>
                  <a:lnTo>
                    <a:pt x="4" y="218"/>
                  </a:lnTo>
                  <a:lnTo>
                    <a:pt x="12" y="190"/>
                  </a:lnTo>
                  <a:lnTo>
                    <a:pt x="20" y="166"/>
                  </a:lnTo>
                  <a:lnTo>
                    <a:pt x="32" y="142"/>
                  </a:lnTo>
                  <a:lnTo>
                    <a:pt x="46" y="120"/>
                  </a:lnTo>
                  <a:lnTo>
                    <a:pt x="62" y="98"/>
                  </a:lnTo>
                  <a:lnTo>
                    <a:pt x="80" y="80"/>
                  </a:lnTo>
                  <a:lnTo>
                    <a:pt x="98" y="62"/>
                  </a:lnTo>
                  <a:lnTo>
                    <a:pt x="120" y="46"/>
                  </a:lnTo>
                  <a:lnTo>
                    <a:pt x="142" y="32"/>
                  </a:lnTo>
                  <a:lnTo>
                    <a:pt x="166" y="20"/>
                  </a:lnTo>
                  <a:lnTo>
                    <a:pt x="190" y="12"/>
                  </a:lnTo>
                  <a:lnTo>
                    <a:pt x="216" y="4"/>
                  </a:lnTo>
                  <a:lnTo>
                    <a:pt x="244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300" y="0"/>
                  </a:lnTo>
                  <a:lnTo>
                    <a:pt x="326" y="4"/>
                  </a:lnTo>
                  <a:lnTo>
                    <a:pt x="352" y="12"/>
                  </a:lnTo>
                  <a:lnTo>
                    <a:pt x="378" y="20"/>
                  </a:lnTo>
                  <a:lnTo>
                    <a:pt x="402" y="32"/>
                  </a:lnTo>
                  <a:lnTo>
                    <a:pt x="424" y="46"/>
                  </a:lnTo>
                  <a:lnTo>
                    <a:pt x="446" y="62"/>
                  </a:lnTo>
                  <a:lnTo>
                    <a:pt x="464" y="80"/>
                  </a:lnTo>
                  <a:lnTo>
                    <a:pt x="482" y="98"/>
                  </a:lnTo>
                  <a:lnTo>
                    <a:pt x="498" y="120"/>
                  </a:lnTo>
                  <a:lnTo>
                    <a:pt x="512" y="142"/>
                  </a:lnTo>
                  <a:lnTo>
                    <a:pt x="524" y="166"/>
                  </a:lnTo>
                  <a:lnTo>
                    <a:pt x="532" y="190"/>
                  </a:lnTo>
                  <a:lnTo>
                    <a:pt x="538" y="218"/>
                  </a:lnTo>
                  <a:lnTo>
                    <a:pt x="544" y="244"/>
                  </a:lnTo>
                  <a:lnTo>
                    <a:pt x="544" y="272"/>
                  </a:lnTo>
                  <a:lnTo>
                    <a:pt x="544" y="272"/>
                  </a:lnTo>
                  <a:lnTo>
                    <a:pt x="544" y="300"/>
                  </a:lnTo>
                  <a:lnTo>
                    <a:pt x="538" y="326"/>
                  </a:lnTo>
                  <a:lnTo>
                    <a:pt x="532" y="354"/>
                  </a:lnTo>
                  <a:lnTo>
                    <a:pt x="524" y="378"/>
                  </a:lnTo>
                  <a:lnTo>
                    <a:pt x="512" y="402"/>
                  </a:lnTo>
                  <a:lnTo>
                    <a:pt x="498" y="424"/>
                  </a:lnTo>
                  <a:lnTo>
                    <a:pt x="482" y="446"/>
                  </a:lnTo>
                  <a:lnTo>
                    <a:pt x="464" y="464"/>
                  </a:lnTo>
                  <a:lnTo>
                    <a:pt x="446" y="482"/>
                  </a:lnTo>
                  <a:lnTo>
                    <a:pt x="424" y="498"/>
                  </a:lnTo>
                  <a:lnTo>
                    <a:pt x="402" y="512"/>
                  </a:lnTo>
                  <a:lnTo>
                    <a:pt x="378" y="524"/>
                  </a:lnTo>
                  <a:lnTo>
                    <a:pt x="352" y="532"/>
                  </a:lnTo>
                  <a:lnTo>
                    <a:pt x="326" y="540"/>
                  </a:lnTo>
                  <a:lnTo>
                    <a:pt x="300" y="544"/>
                  </a:lnTo>
                  <a:lnTo>
                    <a:pt x="272" y="544"/>
                  </a:lnTo>
                  <a:lnTo>
                    <a:pt x="272" y="544"/>
                  </a:lnTo>
                  <a:lnTo>
                    <a:pt x="244" y="544"/>
                  </a:lnTo>
                  <a:lnTo>
                    <a:pt x="216" y="540"/>
                  </a:lnTo>
                  <a:lnTo>
                    <a:pt x="190" y="532"/>
                  </a:lnTo>
                  <a:lnTo>
                    <a:pt x="166" y="524"/>
                  </a:lnTo>
                  <a:lnTo>
                    <a:pt x="142" y="512"/>
                  </a:lnTo>
                  <a:lnTo>
                    <a:pt x="120" y="498"/>
                  </a:lnTo>
                  <a:lnTo>
                    <a:pt x="98" y="482"/>
                  </a:lnTo>
                  <a:lnTo>
                    <a:pt x="80" y="464"/>
                  </a:lnTo>
                  <a:lnTo>
                    <a:pt x="62" y="446"/>
                  </a:lnTo>
                  <a:lnTo>
                    <a:pt x="46" y="424"/>
                  </a:lnTo>
                  <a:lnTo>
                    <a:pt x="32" y="402"/>
                  </a:lnTo>
                  <a:lnTo>
                    <a:pt x="20" y="378"/>
                  </a:lnTo>
                  <a:lnTo>
                    <a:pt x="12" y="354"/>
                  </a:lnTo>
                  <a:lnTo>
                    <a:pt x="4" y="326"/>
                  </a:lnTo>
                  <a:lnTo>
                    <a:pt x="0" y="300"/>
                  </a:lnTo>
                  <a:lnTo>
                    <a:pt x="0" y="272"/>
                  </a:lnTo>
                  <a:lnTo>
                    <a:pt x="0" y="2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8" name="Freeform 61"/>
            <p:cNvSpPr>
              <a:spLocks/>
            </p:cNvSpPr>
            <p:nvPr userDrawn="1"/>
          </p:nvSpPr>
          <p:spPr bwMode="ltGray">
            <a:xfrm flipH="1">
              <a:off x="5730875" y="972344"/>
              <a:ext cx="654050" cy="647700"/>
            </a:xfrm>
            <a:custGeom>
              <a:avLst/>
              <a:gdLst>
                <a:gd name="T0" fmla="*/ 412 w 412"/>
                <a:gd name="T1" fmla="*/ 336 h 408"/>
                <a:gd name="T2" fmla="*/ 412 w 412"/>
                <a:gd name="T3" fmla="*/ 336 h 408"/>
                <a:gd name="T4" fmla="*/ 394 w 412"/>
                <a:gd name="T5" fmla="*/ 352 h 408"/>
                <a:gd name="T6" fmla="*/ 374 w 412"/>
                <a:gd name="T7" fmla="*/ 368 h 408"/>
                <a:gd name="T8" fmla="*/ 354 w 412"/>
                <a:gd name="T9" fmla="*/ 380 h 408"/>
                <a:gd name="T10" fmla="*/ 334 w 412"/>
                <a:gd name="T11" fmla="*/ 390 h 408"/>
                <a:gd name="T12" fmla="*/ 312 w 412"/>
                <a:gd name="T13" fmla="*/ 398 h 408"/>
                <a:gd name="T14" fmla="*/ 288 w 412"/>
                <a:gd name="T15" fmla="*/ 404 h 408"/>
                <a:gd name="T16" fmla="*/ 266 w 412"/>
                <a:gd name="T17" fmla="*/ 406 h 408"/>
                <a:gd name="T18" fmla="*/ 244 w 412"/>
                <a:gd name="T19" fmla="*/ 408 h 408"/>
                <a:gd name="T20" fmla="*/ 220 w 412"/>
                <a:gd name="T21" fmla="*/ 408 h 408"/>
                <a:gd name="T22" fmla="*/ 198 w 412"/>
                <a:gd name="T23" fmla="*/ 404 h 408"/>
                <a:gd name="T24" fmla="*/ 174 w 412"/>
                <a:gd name="T25" fmla="*/ 400 h 408"/>
                <a:gd name="T26" fmla="*/ 152 w 412"/>
                <a:gd name="T27" fmla="*/ 392 h 408"/>
                <a:gd name="T28" fmla="*/ 132 w 412"/>
                <a:gd name="T29" fmla="*/ 382 h 408"/>
                <a:gd name="T30" fmla="*/ 110 w 412"/>
                <a:gd name="T31" fmla="*/ 370 h 408"/>
                <a:gd name="T32" fmla="*/ 92 w 412"/>
                <a:gd name="T33" fmla="*/ 356 h 408"/>
                <a:gd name="T34" fmla="*/ 72 w 412"/>
                <a:gd name="T35" fmla="*/ 340 h 408"/>
                <a:gd name="T36" fmla="*/ 72 w 412"/>
                <a:gd name="T37" fmla="*/ 340 h 408"/>
                <a:gd name="T38" fmla="*/ 56 w 412"/>
                <a:gd name="T39" fmla="*/ 322 h 408"/>
                <a:gd name="T40" fmla="*/ 42 w 412"/>
                <a:gd name="T41" fmla="*/ 302 h 408"/>
                <a:gd name="T42" fmla="*/ 30 w 412"/>
                <a:gd name="T43" fmla="*/ 282 h 408"/>
                <a:gd name="T44" fmla="*/ 20 w 412"/>
                <a:gd name="T45" fmla="*/ 262 h 408"/>
                <a:gd name="T46" fmla="*/ 12 w 412"/>
                <a:gd name="T47" fmla="*/ 240 h 408"/>
                <a:gd name="T48" fmla="*/ 6 w 412"/>
                <a:gd name="T49" fmla="*/ 218 h 408"/>
                <a:gd name="T50" fmla="*/ 2 w 412"/>
                <a:gd name="T51" fmla="*/ 194 h 408"/>
                <a:gd name="T52" fmla="*/ 0 w 412"/>
                <a:gd name="T53" fmla="*/ 172 h 408"/>
                <a:gd name="T54" fmla="*/ 2 w 412"/>
                <a:gd name="T55" fmla="*/ 148 h 408"/>
                <a:gd name="T56" fmla="*/ 4 w 412"/>
                <a:gd name="T57" fmla="*/ 126 h 408"/>
                <a:gd name="T58" fmla="*/ 10 w 412"/>
                <a:gd name="T59" fmla="*/ 104 h 408"/>
                <a:gd name="T60" fmla="*/ 18 w 412"/>
                <a:gd name="T61" fmla="*/ 80 h 408"/>
                <a:gd name="T62" fmla="*/ 26 w 412"/>
                <a:gd name="T63" fmla="*/ 60 h 408"/>
                <a:gd name="T64" fmla="*/ 38 w 412"/>
                <a:gd name="T65" fmla="*/ 40 h 408"/>
                <a:gd name="T66" fmla="*/ 52 w 412"/>
                <a:gd name="T67" fmla="*/ 20 h 408"/>
                <a:gd name="T68" fmla="*/ 68 w 412"/>
                <a:gd name="T69" fmla="*/ 2 h 408"/>
                <a:gd name="T70" fmla="*/ 70 w 412"/>
                <a:gd name="T71" fmla="*/ 0 h 408"/>
                <a:gd name="T72" fmla="*/ 412 w 412"/>
                <a:gd name="T73" fmla="*/ 3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2" h="408">
                  <a:moveTo>
                    <a:pt x="412" y="336"/>
                  </a:moveTo>
                  <a:lnTo>
                    <a:pt x="412" y="336"/>
                  </a:lnTo>
                  <a:lnTo>
                    <a:pt x="394" y="352"/>
                  </a:lnTo>
                  <a:lnTo>
                    <a:pt x="374" y="368"/>
                  </a:lnTo>
                  <a:lnTo>
                    <a:pt x="354" y="380"/>
                  </a:lnTo>
                  <a:lnTo>
                    <a:pt x="334" y="390"/>
                  </a:lnTo>
                  <a:lnTo>
                    <a:pt x="312" y="398"/>
                  </a:lnTo>
                  <a:lnTo>
                    <a:pt x="288" y="404"/>
                  </a:lnTo>
                  <a:lnTo>
                    <a:pt x="266" y="406"/>
                  </a:lnTo>
                  <a:lnTo>
                    <a:pt x="244" y="408"/>
                  </a:lnTo>
                  <a:lnTo>
                    <a:pt x="220" y="408"/>
                  </a:lnTo>
                  <a:lnTo>
                    <a:pt x="198" y="404"/>
                  </a:lnTo>
                  <a:lnTo>
                    <a:pt x="174" y="400"/>
                  </a:lnTo>
                  <a:lnTo>
                    <a:pt x="152" y="392"/>
                  </a:lnTo>
                  <a:lnTo>
                    <a:pt x="132" y="382"/>
                  </a:lnTo>
                  <a:lnTo>
                    <a:pt x="110" y="370"/>
                  </a:lnTo>
                  <a:lnTo>
                    <a:pt x="92" y="356"/>
                  </a:lnTo>
                  <a:lnTo>
                    <a:pt x="72" y="340"/>
                  </a:lnTo>
                  <a:lnTo>
                    <a:pt x="72" y="340"/>
                  </a:lnTo>
                  <a:lnTo>
                    <a:pt x="56" y="322"/>
                  </a:lnTo>
                  <a:lnTo>
                    <a:pt x="42" y="302"/>
                  </a:lnTo>
                  <a:lnTo>
                    <a:pt x="30" y="282"/>
                  </a:lnTo>
                  <a:lnTo>
                    <a:pt x="20" y="262"/>
                  </a:lnTo>
                  <a:lnTo>
                    <a:pt x="12" y="240"/>
                  </a:lnTo>
                  <a:lnTo>
                    <a:pt x="6" y="218"/>
                  </a:lnTo>
                  <a:lnTo>
                    <a:pt x="2" y="194"/>
                  </a:lnTo>
                  <a:lnTo>
                    <a:pt x="0" y="172"/>
                  </a:lnTo>
                  <a:lnTo>
                    <a:pt x="2" y="148"/>
                  </a:lnTo>
                  <a:lnTo>
                    <a:pt x="4" y="126"/>
                  </a:lnTo>
                  <a:lnTo>
                    <a:pt x="10" y="104"/>
                  </a:lnTo>
                  <a:lnTo>
                    <a:pt x="18" y="80"/>
                  </a:lnTo>
                  <a:lnTo>
                    <a:pt x="26" y="60"/>
                  </a:lnTo>
                  <a:lnTo>
                    <a:pt x="38" y="40"/>
                  </a:lnTo>
                  <a:lnTo>
                    <a:pt x="52" y="20"/>
                  </a:lnTo>
                  <a:lnTo>
                    <a:pt x="68" y="2"/>
                  </a:lnTo>
                  <a:lnTo>
                    <a:pt x="70" y="0"/>
                  </a:lnTo>
                  <a:lnTo>
                    <a:pt x="412" y="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9" name="Freeform 62"/>
            <p:cNvSpPr>
              <a:spLocks/>
            </p:cNvSpPr>
            <p:nvPr userDrawn="1"/>
          </p:nvSpPr>
          <p:spPr bwMode="ltGray">
            <a:xfrm flipH="1">
              <a:off x="3006725" y="4140994"/>
              <a:ext cx="944562" cy="1122604"/>
            </a:xfrm>
            <a:custGeom>
              <a:avLst/>
              <a:gdLst>
                <a:gd name="T0" fmla="*/ 718 w 1008"/>
                <a:gd name="T1" fmla="*/ 0 h 1206"/>
                <a:gd name="T2" fmla="*/ 772 w 1008"/>
                <a:gd name="T3" fmla="*/ 38 h 1206"/>
                <a:gd name="T4" fmla="*/ 820 w 1008"/>
                <a:gd name="T5" fmla="*/ 82 h 1206"/>
                <a:gd name="T6" fmla="*/ 864 w 1008"/>
                <a:gd name="T7" fmla="*/ 128 h 1206"/>
                <a:gd name="T8" fmla="*/ 902 w 1008"/>
                <a:gd name="T9" fmla="*/ 180 h 1206"/>
                <a:gd name="T10" fmla="*/ 934 w 1008"/>
                <a:gd name="T11" fmla="*/ 234 h 1206"/>
                <a:gd name="T12" fmla="*/ 960 w 1008"/>
                <a:gd name="T13" fmla="*/ 290 h 1206"/>
                <a:gd name="T14" fmla="*/ 982 w 1008"/>
                <a:gd name="T15" fmla="*/ 350 h 1206"/>
                <a:gd name="T16" fmla="*/ 996 w 1008"/>
                <a:gd name="T17" fmla="*/ 410 h 1206"/>
                <a:gd name="T18" fmla="*/ 1006 w 1008"/>
                <a:gd name="T19" fmla="*/ 472 h 1206"/>
                <a:gd name="T20" fmla="*/ 1008 w 1008"/>
                <a:gd name="T21" fmla="*/ 534 h 1206"/>
                <a:gd name="T22" fmla="*/ 1006 w 1008"/>
                <a:gd name="T23" fmla="*/ 598 h 1206"/>
                <a:gd name="T24" fmla="*/ 998 w 1008"/>
                <a:gd name="T25" fmla="*/ 662 h 1206"/>
                <a:gd name="T26" fmla="*/ 984 w 1008"/>
                <a:gd name="T27" fmla="*/ 724 h 1206"/>
                <a:gd name="T28" fmla="*/ 962 w 1008"/>
                <a:gd name="T29" fmla="*/ 786 h 1206"/>
                <a:gd name="T30" fmla="*/ 936 w 1008"/>
                <a:gd name="T31" fmla="*/ 846 h 1206"/>
                <a:gd name="T32" fmla="*/ 902 w 1008"/>
                <a:gd name="T33" fmla="*/ 904 h 1206"/>
                <a:gd name="T34" fmla="*/ 884 w 1008"/>
                <a:gd name="T35" fmla="*/ 932 h 1206"/>
                <a:gd name="T36" fmla="*/ 842 w 1008"/>
                <a:gd name="T37" fmla="*/ 984 h 1206"/>
                <a:gd name="T38" fmla="*/ 798 w 1008"/>
                <a:gd name="T39" fmla="*/ 1030 h 1206"/>
                <a:gd name="T40" fmla="*/ 748 w 1008"/>
                <a:gd name="T41" fmla="*/ 1072 h 1206"/>
                <a:gd name="T42" fmla="*/ 696 w 1008"/>
                <a:gd name="T43" fmla="*/ 1108 h 1206"/>
                <a:gd name="T44" fmla="*/ 640 w 1008"/>
                <a:gd name="T45" fmla="*/ 1138 h 1206"/>
                <a:gd name="T46" fmla="*/ 582 w 1008"/>
                <a:gd name="T47" fmla="*/ 1164 h 1206"/>
                <a:gd name="T48" fmla="*/ 524 w 1008"/>
                <a:gd name="T49" fmla="*/ 1182 h 1206"/>
                <a:gd name="T50" fmla="*/ 462 w 1008"/>
                <a:gd name="T51" fmla="*/ 1196 h 1206"/>
                <a:gd name="T52" fmla="*/ 400 w 1008"/>
                <a:gd name="T53" fmla="*/ 1204 h 1206"/>
                <a:gd name="T54" fmla="*/ 336 w 1008"/>
                <a:gd name="T55" fmla="*/ 1206 h 1206"/>
                <a:gd name="T56" fmla="*/ 274 w 1008"/>
                <a:gd name="T57" fmla="*/ 1200 h 1206"/>
                <a:gd name="T58" fmla="*/ 210 w 1008"/>
                <a:gd name="T59" fmla="*/ 1190 h 1206"/>
                <a:gd name="T60" fmla="*/ 148 w 1008"/>
                <a:gd name="T61" fmla="*/ 1174 h 1206"/>
                <a:gd name="T62" fmla="*/ 88 w 1008"/>
                <a:gd name="T63" fmla="*/ 1150 h 1206"/>
                <a:gd name="T64" fmla="*/ 28 w 1008"/>
                <a:gd name="T65" fmla="*/ 1120 h 1206"/>
                <a:gd name="T66" fmla="*/ 718 w 1008"/>
                <a:gd name="T67" fmla="*/ 0 h 1206"/>
                <a:gd name="connsiteX0" fmla="*/ 7240 w 10000"/>
                <a:gd name="connsiteY0" fmla="*/ 65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7240 w 10000"/>
                <a:gd name="connsiteY67" fmla="*/ 65 h 10000"/>
                <a:gd name="connsiteX0" fmla="*/ 6927 w 10000"/>
                <a:gd name="connsiteY0" fmla="*/ 9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6927 w 10000"/>
                <a:gd name="connsiteY67" fmla="*/ 98 h 10000"/>
                <a:gd name="connsiteX0" fmla="*/ 0 w 10000"/>
                <a:gd name="connsiteY0" fmla="*/ 913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0" fmla="*/ 0 w 10000"/>
                <a:gd name="connsiteY0" fmla="*/ 9073 h 9935"/>
                <a:gd name="connsiteX1" fmla="*/ 7221 w 10000"/>
                <a:gd name="connsiteY1" fmla="*/ 0 h 9935"/>
                <a:gd name="connsiteX2" fmla="*/ 7401 w 10000"/>
                <a:gd name="connsiteY2" fmla="*/ 84 h 9935"/>
                <a:gd name="connsiteX3" fmla="*/ 7659 w 10000"/>
                <a:gd name="connsiteY3" fmla="*/ 250 h 9935"/>
                <a:gd name="connsiteX4" fmla="*/ 7897 w 10000"/>
                <a:gd name="connsiteY4" fmla="*/ 433 h 9935"/>
                <a:gd name="connsiteX5" fmla="*/ 8135 w 10000"/>
                <a:gd name="connsiteY5" fmla="*/ 615 h 9935"/>
                <a:gd name="connsiteX6" fmla="*/ 8353 w 10000"/>
                <a:gd name="connsiteY6" fmla="*/ 797 h 9935"/>
                <a:gd name="connsiteX7" fmla="*/ 8571 w 10000"/>
                <a:gd name="connsiteY7" fmla="*/ 996 h 9935"/>
                <a:gd name="connsiteX8" fmla="*/ 8770 w 10000"/>
                <a:gd name="connsiteY8" fmla="*/ 1212 h 9935"/>
                <a:gd name="connsiteX9" fmla="*/ 8948 w 10000"/>
                <a:gd name="connsiteY9" fmla="*/ 1428 h 9935"/>
                <a:gd name="connsiteX10" fmla="*/ 9107 w 10000"/>
                <a:gd name="connsiteY10" fmla="*/ 1643 h 9935"/>
                <a:gd name="connsiteX11" fmla="*/ 9266 w 10000"/>
                <a:gd name="connsiteY11" fmla="*/ 1875 h 9935"/>
                <a:gd name="connsiteX12" fmla="*/ 9405 w 10000"/>
                <a:gd name="connsiteY12" fmla="*/ 2107 h 9935"/>
                <a:gd name="connsiteX13" fmla="*/ 9524 w 10000"/>
                <a:gd name="connsiteY13" fmla="*/ 2340 h 9935"/>
                <a:gd name="connsiteX14" fmla="*/ 9643 w 10000"/>
                <a:gd name="connsiteY14" fmla="*/ 2588 h 9935"/>
                <a:gd name="connsiteX15" fmla="*/ 9742 w 10000"/>
                <a:gd name="connsiteY15" fmla="*/ 2837 h 9935"/>
                <a:gd name="connsiteX16" fmla="*/ 9821 w 10000"/>
                <a:gd name="connsiteY16" fmla="*/ 3086 h 9935"/>
                <a:gd name="connsiteX17" fmla="*/ 9881 w 10000"/>
                <a:gd name="connsiteY17" fmla="*/ 3335 h 9935"/>
                <a:gd name="connsiteX18" fmla="*/ 9940 w 10000"/>
                <a:gd name="connsiteY18" fmla="*/ 3583 h 9935"/>
                <a:gd name="connsiteX19" fmla="*/ 9980 w 10000"/>
                <a:gd name="connsiteY19" fmla="*/ 3849 h 9935"/>
                <a:gd name="connsiteX20" fmla="*/ 10000 w 10000"/>
                <a:gd name="connsiteY20" fmla="*/ 4114 h 9935"/>
                <a:gd name="connsiteX21" fmla="*/ 10000 w 10000"/>
                <a:gd name="connsiteY21" fmla="*/ 4363 h 9935"/>
                <a:gd name="connsiteX22" fmla="*/ 10000 w 10000"/>
                <a:gd name="connsiteY22" fmla="*/ 4628 h 9935"/>
                <a:gd name="connsiteX23" fmla="*/ 9980 w 10000"/>
                <a:gd name="connsiteY23" fmla="*/ 4894 h 9935"/>
                <a:gd name="connsiteX24" fmla="*/ 9940 w 10000"/>
                <a:gd name="connsiteY24" fmla="*/ 5159 h 9935"/>
                <a:gd name="connsiteX25" fmla="*/ 9901 w 10000"/>
                <a:gd name="connsiteY25" fmla="*/ 5424 h 9935"/>
                <a:gd name="connsiteX26" fmla="*/ 9841 w 10000"/>
                <a:gd name="connsiteY26" fmla="*/ 5673 h 9935"/>
                <a:gd name="connsiteX27" fmla="*/ 9762 w 10000"/>
                <a:gd name="connsiteY27" fmla="*/ 5938 h 9935"/>
                <a:gd name="connsiteX28" fmla="*/ 9663 w 10000"/>
                <a:gd name="connsiteY28" fmla="*/ 6187 h 9935"/>
                <a:gd name="connsiteX29" fmla="*/ 9544 w 10000"/>
                <a:gd name="connsiteY29" fmla="*/ 6452 h 9935"/>
                <a:gd name="connsiteX30" fmla="*/ 9425 w 10000"/>
                <a:gd name="connsiteY30" fmla="*/ 6701 h 9935"/>
                <a:gd name="connsiteX31" fmla="*/ 9286 w 10000"/>
                <a:gd name="connsiteY31" fmla="*/ 6950 h 9935"/>
                <a:gd name="connsiteX32" fmla="*/ 9127 w 10000"/>
                <a:gd name="connsiteY32" fmla="*/ 7182 h 9935"/>
                <a:gd name="connsiteX33" fmla="*/ 8948 w 10000"/>
                <a:gd name="connsiteY33" fmla="*/ 7431 h 9935"/>
                <a:gd name="connsiteX34" fmla="*/ 8948 w 10000"/>
                <a:gd name="connsiteY34" fmla="*/ 7431 h 9935"/>
                <a:gd name="connsiteX35" fmla="*/ 8770 w 10000"/>
                <a:gd name="connsiteY35" fmla="*/ 7663 h 9935"/>
                <a:gd name="connsiteX36" fmla="*/ 8571 w 10000"/>
                <a:gd name="connsiteY36" fmla="*/ 7879 h 9935"/>
                <a:gd name="connsiteX37" fmla="*/ 8353 w 10000"/>
                <a:gd name="connsiteY37" fmla="*/ 8094 h 9935"/>
                <a:gd name="connsiteX38" fmla="*/ 8135 w 10000"/>
                <a:gd name="connsiteY38" fmla="*/ 8293 h 9935"/>
                <a:gd name="connsiteX39" fmla="*/ 7917 w 10000"/>
                <a:gd name="connsiteY39" fmla="*/ 8476 h 9935"/>
                <a:gd name="connsiteX40" fmla="*/ 7679 w 10000"/>
                <a:gd name="connsiteY40" fmla="*/ 8658 h 9935"/>
                <a:gd name="connsiteX41" fmla="*/ 7421 w 10000"/>
                <a:gd name="connsiteY41" fmla="*/ 8824 h 9935"/>
                <a:gd name="connsiteX42" fmla="*/ 7163 w 10000"/>
                <a:gd name="connsiteY42" fmla="*/ 8973 h 9935"/>
                <a:gd name="connsiteX43" fmla="*/ 6905 w 10000"/>
                <a:gd name="connsiteY43" fmla="*/ 9122 h 9935"/>
                <a:gd name="connsiteX44" fmla="*/ 6627 w 10000"/>
                <a:gd name="connsiteY44" fmla="*/ 9255 h 9935"/>
                <a:gd name="connsiteX45" fmla="*/ 6349 w 10000"/>
                <a:gd name="connsiteY45" fmla="*/ 9371 h 9935"/>
                <a:gd name="connsiteX46" fmla="*/ 6071 w 10000"/>
                <a:gd name="connsiteY46" fmla="*/ 9487 h 9935"/>
                <a:gd name="connsiteX47" fmla="*/ 5774 w 10000"/>
                <a:gd name="connsiteY47" fmla="*/ 9587 h 9935"/>
                <a:gd name="connsiteX48" fmla="*/ 5496 w 10000"/>
                <a:gd name="connsiteY48" fmla="*/ 9670 h 9935"/>
                <a:gd name="connsiteX49" fmla="*/ 5198 w 10000"/>
                <a:gd name="connsiteY49" fmla="*/ 9736 h 9935"/>
                <a:gd name="connsiteX50" fmla="*/ 4881 w 10000"/>
                <a:gd name="connsiteY50" fmla="*/ 9802 h 9935"/>
                <a:gd name="connsiteX51" fmla="*/ 4583 w 10000"/>
                <a:gd name="connsiteY51" fmla="*/ 9852 h 9935"/>
                <a:gd name="connsiteX52" fmla="*/ 4266 w 10000"/>
                <a:gd name="connsiteY52" fmla="*/ 9885 h 9935"/>
                <a:gd name="connsiteX53" fmla="*/ 3968 w 10000"/>
                <a:gd name="connsiteY53" fmla="*/ 9918 h 9935"/>
                <a:gd name="connsiteX54" fmla="*/ 3651 w 10000"/>
                <a:gd name="connsiteY54" fmla="*/ 9935 h 9935"/>
                <a:gd name="connsiteX55" fmla="*/ 3333 w 10000"/>
                <a:gd name="connsiteY55" fmla="*/ 9935 h 9935"/>
                <a:gd name="connsiteX56" fmla="*/ 3036 w 10000"/>
                <a:gd name="connsiteY56" fmla="*/ 9918 h 9935"/>
                <a:gd name="connsiteX57" fmla="*/ 2718 w 10000"/>
                <a:gd name="connsiteY57" fmla="*/ 9885 h 9935"/>
                <a:gd name="connsiteX58" fmla="*/ 2401 w 10000"/>
                <a:gd name="connsiteY58" fmla="*/ 9852 h 9935"/>
                <a:gd name="connsiteX59" fmla="*/ 2083 w 10000"/>
                <a:gd name="connsiteY59" fmla="*/ 9802 h 9935"/>
                <a:gd name="connsiteX60" fmla="*/ 1786 w 10000"/>
                <a:gd name="connsiteY60" fmla="*/ 9736 h 9935"/>
                <a:gd name="connsiteX61" fmla="*/ 1468 w 10000"/>
                <a:gd name="connsiteY61" fmla="*/ 9670 h 9935"/>
                <a:gd name="connsiteX62" fmla="*/ 1171 w 10000"/>
                <a:gd name="connsiteY62" fmla="*/ 9570 h 9935"/>
                <a:gd name="connsiteX63" fmla="*/ 873 w 10000"/>
                <a:gd name="connsiteY63" fmla="*/ 9471 h 9935"/>
                <a:gd name="connsiteX64" fmla="*/ 575 w 10000"/>
                <a:gd name="connsiteY64" fmla="*/ 9355 h 9935"/>
                <a:gd name="connsiteX65" fmla="*/ 278 w 10000"/>
                <a:gd name="connsiteY65" fmla="*/ 9222 h 9935"/>
                <a:gd name="connsiteX66" fmla="*/ 0 w 10000"/>
                <a:gd name="connsiteY66" fmla="*/ 9073 h 9935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0000" h="10000">
                  <a:moveTo>
                    <a:pt x="0" y="9132"/>
                  </a:moveTo>
                  <a:cubicBezTo>
                    <a:pt x="-59" y="9118"/>
                    <a:pt x="7182" y="-52"/>
                    <a:pt x="7221" y="0"/>
                  </a:cubicBezTo>
                  <a:lnTo>
                    <a:pt x="7401" y="85"/>
                  </a:lnTo>
                  <a:lnTo>
                    <a:pt x="7659" y="252"/>
                  </a:lnTo>
                  <a:lnTo>
                    <a:pt x="7897" y="436"/>
                  </a:lnTo>
                  <a:lnTo>
                    <a:pt x="8135" y="619"/>
                  </a:lnTo>
                  <a:lnTo>
                    <a:pt x="8353" y="802"/>
                  </a:lnTo>
                  <a:lnTo>
                    <a:pt x="8571" y="1003"/>
                  </a:lnTo>
                  <a:lnTo>
                    <a:pt x="8770" y="1220"/>
                  </a:lnTo>
                  <a:lnTo>
                    <a:pt x="8948" y="1437"/>
                  </a:lnTo>
                  <a:lnTo>
                    <a:pt x="9107" y="1654"/>
                  </a:lnTo>
                  <a:lnTo>
                    <a:pt x="9266" y="1887"/>
                  </a:lnTo>
                  <a:cubicBezTo>
                    <a:pt x="9312" y="1965"/>
                    <a:pt x="9359" y="2043"/>
                    <a:pt x="9405" y="2121"/>
                  </a:cubicBezTo>
                  <a:cubicBezTo>
                    <a:pt x="9445" y="2199"/>
                    <a:pt x="9484" y="2277"/>
                    <a:pt x="9524" y="2355"/>
                  </a:cubicBezTo>
                  <a:cubicBezTo>
                    <a:pt x="9564" y="2438"/>
                    <a:pt x="9603" y="2522"/>
                    <a:pt x="9643" y="2605"/>
                  </a:cubicBezTo>
                  <a:cubicBezTo>
                    <a:pt x="9676" y="2689"/>
                    <a:pt x="9709" y="2772"/>
                    <a:pt x="9742" y="2856"/>
                  </a:cubicBezTo>
                  <a:cubicBezTo>
                    <a:pt x="9768" y="2939"/>
                    <a:pt x="9795" y="3023"/>
                    <a:pt x="9821" y="3106"/>
                  </a:cubicBezTo>
                  <a:cubicBezTo>
                    <a:pt x="9841" y="3190"/>
                    <a:pt x="9861" y="3273"/>
                    <a:pt x="9881" y="3357"/>
                  </a:cubicBezTo>
                  <a:cubicBezTo>
                    <a:pt x="9901" y="3440"/>
                    <a:pt x="9920" y="3523"/>
                    <a:pt x="9940" y="3606"/>
                  </a:cubicBezTo>
                  <a:cubicBezTo>
                    <a:pt x="9953" y="3696"/>
                    <a:pt x="9967" y="3785"/>
                    <a:pt x="9980" y="3874"/>
                  </a:cubicBezTo>
                  <a:cubicBezTo>
                    <a:pt x="9987" y="3963"/>
                    <a:pt x="9993" y="4052"/>
                    <a:pt x="10000" y="4141"/>
                  </a:cubicBezTo>
                  <a:lnTo>
                    <a:pt x="10000" y="4392"/>
                  </a:lnTo>
                  <a:lnTo>
                    <a:pt x="10000" y="4658"/>
                  </a:lnTo>
                  <a:cubicBezTo>
                    <a:pt x="9993" y="4748"/>
                    <a:pt x="9987" y="4836"/>
                    <a:pt x="9980" y="4926"/>
                  </a:cubicBezTo>
                  <a:cubicBezTo>
                    <a:pt x="9967" y="5015"/>
                    <a:pt x="9953" y="5104"/>
                    <a:pt x="9940" y="5193"/>
                  </a:cubicBezTo>
                  <a:cubicBezTo>
                    <a:pt x="9927" y="5281"/>
                    <a:pt x="9914" y="5371"/>
                    <a:pt x="9901" y="5459"/>
                  </a:cubicBezTo>
                  <a:cubicBezTo>
                    <a:pt x="9881" y="5543"/>
                    <a:pt x="9861" y="5626"/>
                    <a:pt x="9841" y="5710"/>
                  </a:cubicBezTo>
                  <a:cubicBezTo>
                    <a:pt x="9815" y="5799"/>
                    <a:pt x="9788" y="5888"/>
                    <a:pt x="9762" y="5977"/>
                  </a:cubicBezTo>
                  <a:cubicBezTo>
                    <a:pt x="9729" y="6060"/>
                    <a:pt x="9696" y="6144"/>
                    <a:pt x="9663" y="6227"/>
                  </a:cubicBezTo>
                  <a:cubicBezTo>
                    <a:pt x="9623" y="6316"/>
                    <a:pt x="9584" y="6406"/>
                    <a:pt x="9544" y="6494"/>
                  </a:cubicBezTo>
                  <a:lnTo>
                    <a:pt x="9425" y="6745"/>
                  </a:lnTo>
                  <a:lnTo>
                    <a:pt x="9286" y="6995"/>
                  </a:lnTo>
                  <a:lnTo>
                    <a:pt x="9127" y="7229"/>
                  </a:lnTo>
                  <a:lnTo>
                    <a:pt x="8948" y="7480"/>
                  </a:lnTo>
                  <a:lnTo>
                    <a:pt x="8948" y="7480"/>
                  </a:lnTo>
                  <a:cubicBezTo>
                    <a:pt x="8889" y="7558"/>
                    <a:pt x="8829" y="7635"/>
                    <a:pt x="8770" y="7713"/>
                  </a:cubicBezTo>
                  <a:cubicBezTo>
                    <a:pt x="8704" y="7786"/>
                    <a:pt x="8637" y="7858"/>
                    <a:pt x="8571" y="7931"/>
                  </a:cubicBezTo>
                  <a:lnTo>
                    <a:pt x="8353" y="8147"/>
                  </a:lnTo>
                  <a:lnTo>
                    <a:pt x="8135" y="8347"/>
                  </a:lnTo>
                  <a:lnTo>
                    <a:pt x="7917" y="8531"/>
                  </a:lnTo>
                  <a:lnTo>
                    <a:pt x="7679" y="8715"/>
                  </a:lnTo>
                  <a:lnTo>
                    <a:pt x="7421" y="8882"/>
                  </a:lnTo>
                  <a:lnTo>
                    <a:pt x="7163" y="9032"/>
                  </a:lnTo>
                  <a:lnTo>
                    <a:pt x="6905" y="9182"/>
                  </a:lnTo>
                  <a:lnTo>
                    <a:pt x="6627" y="9316"/>
                  </a:lnTo>
                  <a:lnTo>
                    <a:pt x="6349" y="9432"/>
                  </a:lnTo>
                  <a:lnTo>
                    <a:pt x="6071" y="9549"/>
                  </a:lnTo>
                  <a:lnTo>
                    <a:pt x="5774" y="9650"/>
                  </a:lnTo>
                  <a:lnTo>
                    <a:pt x="5496" y="9733"/>
                  </a:lnTo>
                  <a:lnTo>
                    <a:pt x="5198" y="9800"/>
                  </a:lnTo>
                  <a:lnTo>
                    <a:pt x="4881" y="9866"/>
                  </a:lnTo>
                  <a:lnTo>
                    <a:pt x="4583" y="9916"/>
                  </a:lnTo>
                  <a:lnTo>
                    <a:pt x="4266" y="9950"/>
                  </a:lnTo>
                  <a:lnTo>
                    <a:pt x="3968" y="9983"/>
                  </a:lnTo>
                  <a:lnTo>
                    <a:pt x="3651" y="10000"/>
                  </a:lnTo>
                  <a:lnTo>
                    <a:pt x="3333" y="10000"/>
                  </a:lnTo>
                  <a:lnTo>
                    <a:pt x="3036" y="9983"/>
                  </a:lnTo>
                  <a:lnTo>
                    <a:pt x="2718" y="9950"/>
                  </a:lnTo>
                  <a:lnTo>
                    <a:pt x="2401" y="9916"/>
                  </a:lnTo>
                  <a:lnTo>
                    <a:pt x="2083" y="9866"/>
                  </a:lnTo>
                  <a:lnTo>
                    <a:pt x="1786" y="9800"/>
                  </a:lnTo>
                  <a:lnTo>
                    <a:pt x="1468" y="9733"/>
                  </a:lnTo>
                  <a:lnTo>
                    <a:pt x="1171" y="9633"/>
                  </a:lnTo>
                  <a:lnTo>
                    <a:pt x="873" y="9533"/>
                  </a:lnTo>
                  <a:lnTo>
                    <a:pt x="575" y="9416"/>
                  </a:lnTo>
                  <a:lnTo>
                    <a:pt x="278" y="9282"/>
                  </a:lnTo>
                  <a:lnTo>
                    <a:pt x="0" y="913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</p:grpSp>
      <p:sp>
        <p:nvSpPr>
          <p:cNvPr id="51" name="Obdélník 17"/>
          <p:cNvSpPr/>
          <p:nvPr userDrawn="1"/>
        </p:nvSpPr>
        <p:spPr>
          <a:xfrm>
            <a:off x="-1" y="-11954"/>
            <a:ext cx="4998513" cy="6883653"/>
          </a:xfrm>
          <a:custGeom>
            <a:avLst/>
            <a:gdLst>
              <a:gd name="connsiteX0" fmla="*/ 0 w 4262593"/>
              <a:gd name="connsiteY0" fmla="*/ 0 h 5152466"/>
              <a:gd name="connsiteX1" fmla="*/ 4262593 w 4262593"/>
              <a:gd name="connsiteY1" fmla="*/ 0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4262593"/>
              <a:gd name="connsiteY0" fmla="*/ 0 h 5152466"/>
              <a:gd name="connsiteX1" fmla="*/ 337865 w 4262593"/>
              <a:gd name="connsiteY1" fmla="*/ 30822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3163258"/>
              <a:gd name="connsiteY0" fmla="*/ 0 h 5152466"/>
              <a:gd name="connsiteX1" fmla="*/ 337865 w 3163258"/>
              <a:gd name="connsiteY1" fmla="*/ 30822 h 5152466"/>
              <a:gd name="connsiteX2" fmla="*/ 3163258 w 3163258"/>
              <a:gd name="connsiteY2" fmla="*/ 5029176 h 5152466"/>
              <a:gd name="connsiteX3" fmla="*/ 0 w 3163258"/>
              <a:gd name="connsiteY3" fmla="*/ 5152466 h 5152466"/>
              <a:gd name="connsiteX4" fmla="*/ 0 w 3163258"/>
              <a:gd name="connsiteY4" fmla="*/ 0 h 5152466"/>
              <a:gd name="connsiteX0" fmla="*/ 0 w 3748885"/>
              <a:gd name="connsiteY0" fmla="*/ 0 h 5162740"/>
              <a:gd name="connsiteX1" fmla="*/ 337865 w 3748885"/>
              <a:gd name="connsiteY1" fmla="*/ 3082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30332 w 3748885"/>
              <a:gd name="connsiteY1" fmla="*/ 10274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686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38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8885" h="5162740">
                <a:moveTo>
                  <a:pt x="0" y="0"/>
                </a:moveTo>
                <a:lnTo>
                  <a:pt x="450804" y="38"/>
                </a:lnTo>
                <a:lnTo>
                  <a:pt x="3748885" y="5162740"/>
                </a:lnTo>
                <a:lnTo>
                  <a:pt x="0" y="5152466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lIns="92879" tIns="46439" rIns="92879" bIns="46439" rtlCol="0" anchor="ctr"/>
          <a:lstStyle/>
          <a:p>
            <a:pPr marL="0" marR="0" lvl="0" indent="0" algn="ctr" defTabSz="138023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Freeform 62"/>
          <p:cNvSpPr>
            <a:spLocks noChangeAspect="1"/>
          </p:cNvSpPr>
          <p:nvPr userDrawn="1"/>
        </p:nvSpPr>
        <p:spPr bwMode="ltGray">
          <a:xfrm flipH="1">
            <a:off x="1640893" y="2575169"/>
            <a:ext cx="2158360" cy="2650569"/>
          </a:xfrm>
          <a:custGeom>
            <a:avLst/>
            <a:gdLst>
              <a:gd name="T0" fmla="*/ 718 w 1008"/>
              <a:gd name="T1" fmla="*/ 0 h 1206"/>
              <a:gd name="T2" fmla="*/ 772 w 1008"/>
              <a:gd name="T3" fmla="*/ 38 h 1206"/>
              <a:gd name="T4" fmla="*/ 820 w 1008"/>
              <a:gd name="T5" fmla="*/ 82 h 1206"/>
              <a:gd name="T6" fmla="*/ 864 w 1008"/>
              <a:gd name="T7" fmla="*/ 128 h 1206"/>
              <a:gd name="T8" fmla="*/ 902 w 1008"/>
              <a:gd name="T9" fmla="*/ 180 h 1206"/>
              <a:gd name="T10" fmla="*/ 934 w 1008"/>
              <a:gd name="T11" fmla="*/ 234 h 1206"/>
              <a:gd name="T12" fmla="*/ 960 w 1008"/>
              <a:gd name="T13" fmla="*/ 290 h 1206"/>
              <a:gd name="T14" fmla="*/ 982 w 1008"/>
              <a:gd name="T15" fmla="*/ 350 h 1206"/>
              <a:gd name="T16" fmla="*/ 996 w 1008"/>
              <a:gd name="T17" fmla="*/ 410 h 1206"/>
              <a:gd name="T18" fmla="*/ 1006 w 1008"/>
              <a:gd name="T19" fmla="*/ 472 h 1206"/>
              <a:gd name="T20" fmla="*/ 1008 w 1008"/>
              <a:gd name="T21" fmla="*/ 534 h 1206"/>
              <a:gd name="T22" fmla="*/ 1006 w 1008"/>
              <a:gd name="T23" fmla="*/ 598 h 1206"/>
              <a:gd name="T24" fmla="*/ 998 w 1008"/>
              <a:gd name="T25" fmla="*/ 662 h 1206"/>
              <a:gd name="T26" fmla="*/ 984 w 1008"/>
              <a:gd name="T27" fmla="*/ 724 h 1206"/>
              <a:gd name="T28" fmla="*/ 962 w 1008"/>
              <a:gd name="T29" fmla="*/ 786 h 1206"/>
              <a:gd name="T30" fmla="*/ 936 w 1008"/>
              <a:gd name="T31" fmla="*/ 846 h 1206"/>
              <a:gd name="T32" fmla="*/ 902 w 1008"/>
              <a:gd name="T33" fmla="*/ 904 h 1206"/>
              <a:gd name="T34" fmla="*/ 884 w 1008"/>
              <a:gd name="T35" fmla="*/ 932 h 1206"/>
              <a:gd name="T36" fmla="*/ 842 w 1008"/>
              <a:gd name="T37" fmla="*/ 984 h 1206"/>
              <a:gd name="T38" fmla="*/ 798 w 1008"/>
              <a:gd name="T39" fmla="*/ 1030 h 1206"/>
              <a:gd name="T40" fmla="*/ 748 w 1008"/>
              <a:gd name="T41" fmla="*/ 1072 h 1206"/>
              <a:gd name="T42" fmla="*/ 696 w 1008"/>
              <a:gd name="T43" fmla="*/ 1108 h 1206"/>
              <a:gd name="T44" fmla="*/ 640 w 1008"/>
              <a:gd name="T45" fmla="*/ 1138 h 1206"/>
              <a:gd name="T46" fmla="*/ 582 w 1008"/>
              <a:gd name="T47" fmla="*/ 1164 h 1206"/>
              <a:gd name="T48" fmla="*/ 524 w 1008"/>
              <a:gd name="T49" fmla="*/ 1182 h 1206"/>
              <a:gd name="T50" fmla="*/ 462 w 1008"/>
              <a:gd name="T51" fmla="*/ 1196 h 1206"/>
              <a:gd name="T52" fmla="*/ 400 w 1008"/>
              <a:gd name="T53" fmla="*/ 1204 h 1206"/>
              <a:gd name="T54" fmla="*/ 336 w 1008"/>
              <a:gd name="T55" fmla="*/ 1206 h 1206"/>
              <a:gd name="T56" fmla="*/ 274 w 1008"/>
              <a:gd name="T57" fmla="*/ 1200 h 1206"/>
              <a:gd name="T58" fmla="*/ 210 w 1008"/>
              <a:gd name="T59" fmla="*/ 1190 h 1206"/>
              <a:gd name="T60" fmla="*/ 148 w 1008"/>
              <a:gd name="T61" fmla="*/ 1174 h 1206"/>
              <a:gd name="T62" fmla="*/ 88 w 1008"/>
              <a:gd name="T63" fmla="*/ 1150 h 1206"/>
              <a:gd name="T64" fmla="*/ 28 w 1008"/>
              <a:gd name="T65" fmla="*/ 1120 h 1206"/>
              <a:gd name="T66" fmla="*/ 718 w 1008"/>
              <a:gd name="T67" fmla="*/ 0 h 1206"/>
              <a:gd name="connsiteX0" fmla="*/ 7240 w 10000"/>
              <a:gd name="connsiteY0" fmla="*/ 65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7240 w 10000"/>
              <a:gd name="connsiteY67" fmla="*/ 65 h 10000"/>
              <a:gd name="connsiteX0" fmla="*/ 6927 w 10000"/>
              <a:gd name="connsiteY0" fmla="*/ 9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6927 w 10000"/>
              <a:gd name="connsiteY67" fmla="*/ 98 h 10000"/>
              <a:gd name="connsiteX0" fmla="*/ 0 w 10000"/>
              <a:gd name="connsiteY0" fmla="*/ 913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0" fmla="*/ 0 w 10000"/>
              <a:gd name="connsiteY0" fmla="*/ 9073 h 9935"/>
              <a:gd name="connsiteX1" fmla="*/ 7221 w 10000"/>
              <a:gd name="connsiteY1" fmla="*/ 0 h 9935"/>
              <a:gd name="connsiteX2" fmla="*/ 7401 w 10000"/>
              <a:gd name="connsiteY2" fmla="*/ 84 h 9935"/>
              <a:gd name="connsiteX3" fmla="*/ 7659 w 10000"/>
              <a:gd name="connsiteY3" fmla="*/ 250 h 9935"/>
              <a:gd name="connsiteX4" fmla="*/ 7897 w 10000"/>
              <a:gd name="connsiteY4" fmla="*/ 433 h 9935"/>
              <a:gd name="connsiteX5" fmla="*/ 8135 w 10000"/>
              <a:gd name="connsiteY5" fmla="*/ 615 h 9935"/>
              <a:gd name="connsiteX6" fmla="*/ 8353 w 10000"/>
              <a:gd name="connsiteY6" fmla="*/ 797 h 9935"/>
              <a:gd name="connsiteX7" fmla="*/ 8571 w 10000"/>
              <a:gd name="connsiteY7" fmla="*/ 996 h 9935"/>
              <a:gd name="connsiteX8" fmla="*/ 8770 w 10000"/>
              <a:gd name="connsiteY8" fmla="*/ 1212 h 9935"/>
              <a:gd name="connsiteX9" fmla="*/ 8948 w 10000"/>
              <a:gd name="connsiteY9" fmla="*/ 1428 h 9935"/>
              <a:gd name="connsiteX10" fmla="*/ 9107 w 10000"/>
              <a:gd name="connsiteY10" fmla="*/ 1643 h 9935"/>
              <a:gd name="connsiteX11" fmla="*/ 9266 w 10000"/>
              <a:gd name="connsiteY11" fmla="*/ 1875 h 9935"/>
              <a:gd name="connsiteX12" fmla="*/ 9405 w 10000"/>
              <a:gd name="connsiteY12" fmla="*/ 2107 h 9935"/>
              <a:gd name="connsiteX13" fmla="*/ 9524 w 10000"/>
              <a:gd name="connsiteY13" fmla="*/ 2340 h 9935"/>
              <a:gd name="connsiteX14" fmla="*/ 9643 w 10000"/>
              <a:gd name="connsiteY14" fmla="*/ 2588 h 9935"/>
              <a:gd name="connsiteX15" fmla="*/ 9742 w 10000"/>
              <a:gd name="connsiteY15" fmla="*/ 2837 h 9935"/>
              <a:gd name="connsiteX16" fmla="*/ 9821 w 10000"/>
              <a:gd name="connsiteY16" fmla="*/ 3086 h 9935"/>
              <a:gd name="connsiteX17" fmla="*/ 9881 w 10000"/>
              <a:gd name="connsiteY17" fmla="*/ 3335 h 9935"/>
              <a:gd name="connsiteX18" fmla="*/ 9940 w 10000"/>
              <a:gd name="connsiteY18" fmla="*/ 3583 h 9935"/>
              <a:gd name="connsiteX19" fmla="*/ 9980 w 10000"/>
              <a:gd name="connsiteY19" fmla="*/ 3849 h 9935"/>
              <a:gd name="connsiteX20" fmla="*/ 10000 w 10000"/>
              <a:gd name="connsiteY20" fmla="*/ 4114 h 9935"/>
              <a:gd name="connsiteX21" fmla="*/ 10000 w 10000"/>
              <a:gd name="connsiteY21" fmla="*/ 4363 h 9935"/>
              <a:gd name="connsiteX22" fmla="*/ 10000 w 10000"/>
              <a:gd name="connsiteY22" fmla="*/ 4628 h 9935"/>
              <a:gd name="connsiteX23" fmla="*/ 9980 w 10000"/>
              <a:gd name="connsiteY23" fmla="*/ 4894 h 9935"/>
              <a:gd name="connsiteX24" fmla="*/ 9940 w 10000"/>
              <a:gd name="connsiteY24" fmla="*/ 5159 h 9935"/>
              <a:gd name="connsiteX25" fmla="*/ 9901 w 10000"/>
              <a:gd name="connsiteY25" fmla="*/ 5424 h 9935"/>
              <a:gd name="connsiteX26" fmla="*/ 9841 w 10000"/>
              <a:gd name="connsiteY26" fmla="*/ 5673 h 9935"/>
              <a:gd name="connsiteX27" fmla="*/ 9762 w 10000"/>
              <a:gd name="connsiteY27" fmla="*/ 5938 h 9935"/>
              <a:gd name="connsiteX28" fmla="*/ 9663 w 10000"/>
              <a:gd name="connsiteY28" fmla="*/ 6187 h 9935"/>
              <a:gd name="connsiteX29" fmla="*/ 9544 w 10000"/>
              <a:gd name="connsiteY29" fmla="*/ 6452 h 9935"/>
              <a:gd name="connsiteX30" fmla="*/ 9425 w 10000"/>
              <a:gd name="connsiteY30" fmla="*/ 6701 h 9935"/>
              <a:gd name="connsiteX31" fmla="*/ 9286 w 10000"/>
              <a:gd name="connsiteY31" fmla="*/ 6950 h 9935"/>
              <a:gd name="connsiteX32" fmla="*/ 9127 w 10000"/>
              <a:gd name="connsiteY32" fmla="*/ 7182 h 9935"/>
              <a:gd name="connsiteX33" fmla="*/ 8948 w 10000"/>
              <a:gd name="connsiteY33" fmla="*/ 7431 h 9935"/>
              <a:gd name="connsiteX34" fmla="*/ 8948 w 10000"/>
              <a:gd name="connsiteY34" fmla="*/ 7431 h 9935"/>
              <a:gd name="connsiteX35" fmla="*/ 8770 w 10000"/>
              <a:gd name="connsiteY35" fmla="*/ 7663 h 9935"/>
              <a:gd name="connsiteX36" fmla="*/ 8571 w 10000"/>
              <a:gd name="connsiteY36" fmla="*/ 7879 h 9935"/>
              <a:gd name="connsiteX37" fmla="*/ 8353 w 10000"/>
              <a:gd name="connsiteY37" fmla="*/ 8094 h 9935"/>
              <a:gd name="connsiteX38" fmla="*/ 8135 w 10000"/>
              <a:gd name="connsiteY38" fmla="*/ 8293 h 9935"/>
              <a:gd name="connsiteX39" fmla="*/ 7917 w 10000"/>
              <a:gd name="connsiteY39" fmla="*/ 8476 h 9935"/>
              <a:gd name="connsiteX40" fmla="*/ 7679 w 10000"/>
              <a:gd name="connsiteY40" fmla="*/ 8658 h 9935"/>
              <a:gd name="connsiteX41" fmla="*/ 7421 w 10000"/>
              <a:gd name="connsiteY41" fmla="*/ 8824 h 9935"/>
              <a:gd name="connsiteX42" fmla="*/ 7163 w 10000"/>
              <a:gd name="connsiteY42" fmla="*/ 8973 h 9935"/>
              <a:gd name="connsiteX43" fmla="*/ 6905 w 10000"/>
              <a:gd name="connsiteY43" fmla="*/ 9122 h 9935"/>
              <a:gd name="connsiteX44" fmla="*/ 6627 w 10000"/>
              <a:gd name="connsiteY44" fmla="*/ 9255 h 9935"/>
              <a:gd name="connsiteX45" fmla="*/ 6349 w 10000"/>
              <a:gd name="connsiteY45" fmla="*/ 9371 h 9935"/>
              <a:gd name="connsiteX46" fmla="*/ 6071 w 10000"/>
              <a:gd name="connsiteY46" fmla="*/ 9487 h 9935"/>
              <a:gd name="connsiteX47" fmla="*/ 5774 w 10000"/>
              <a:gd name="connsiteY47" fmla="*/ 9587 h 9935"/>
              <a:gd name="connsiteX48" fmla="*/ 5496 w 10000"/>
              <a:gd name="connsiteY48" fmla="*/ 9670 h 9935"/>
              <a:gd name="connsiteX49" fmla="*/ 5198 w 10000"/>
              <a:gd name="connsiteY49" fmla="*/ 9736 h 9935"/>
              <a:gd name="connsiteX50" fmla="*/ 4881 w 10000"/>
              <a:gd name="connsiteY50" fmla="*/ 9802 h 9935"/>
              <a:gd name="connsiteX51" fmla="*/ 4583 w 10000"/>
              <a:gd name="connsiteY51" fmla="*/ 9852 h 9935"/>
              <a:gd name="connsiteX52" fmla="*/ 4266 w 10000"/>
              <a:gd name="connsiteY52" fmla="*/ 9885 h 9935"/>
              <a:gd name="connsiteX53" fmla="*/ 3968 w 10000"/>
              <a:gd name="connsiteY53" fmla="*/ 9918 h 9935"/>
              <a:gd name="connsiteX54" fmla="*/ 3651 w 10000"/>
              <a:gd name="connsiteY54" fmla="*/ 9935 h 9935"/>
              <a:gd name="connsiteX55" fmla="*/ 3333 w 10000"/>
              <a:gd name="connsiteY55" fmla="*/ 9935 h 9935"/>
              <a:gd name="connsiteX56" fmla="*/ 3036 w 10000"/>
              <a:gd name="connsiteY56" fmla="*/ 9918 h 9935"/>
              <a:gd name="connsiteX57" fmla="*/ 2718 w 10000"/>
              <a:gd name="connsiteY57" fmla="*/ 9885 h 9935"/>
              <a:gd name="connsiteX58" fmla="*/ 2401 w 10000"/>
              <a:gd name="connsiteY58" fmla="*/ 9852 h 9935"/>
              <a:gd name="connsiteX59" fmla="*/ 2083 w 10000"/>
              <a:gd name="connsiteY59" fmla="*/ 9802 h 9935"/>
              <a:gd name="connsiteX60" fmla="*/ 1786 w 10000"/>
              <a:gd name="connsiteY60" fmla="*/ 9736 h 9935"/>
              <a:gd name="connsiteX61" fmla="*/ 1468 w 10000"/>
              <a:gd name="connsiteY61" fmla="*/ 9670 h 9935"/>
              <a:gd name="connsiteX62" fmla="*/ 1171 w 10000"/>
              <a:gd name="connsiteY62" fmla="*/ 9570 h 9935"/>
              <a:gd name="connsiteX63" fmla="*/ 873 w 10000"/>
              <a:gd name="connsiteY63" fmla="*/ 9471 h 9935"/>
              <a:gd name="connsiteX64" fmla="*/ 575 w 10000"/>
              <a:gd name="connsiteY64" fmla="*/ 9355 h 9935"/>
              <a:gd name="connsiteX65" fmla="*/ 278 w 10000"/>
              <a:gd name="connsiteY65" fmla="*/ 9222 h 9935"/>
              <a:gd name="connsiteX66" fmla="*/ 0 w 10000"/>
              <a:gd name="connsiteY66" fmla="*/ 9073 h 9935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000" h="10000">
                <a:moveTo>
                  <a:pt x="0" y="9132"/>
                </a:moveTo>
                <a:cubicBezTo>
                  <a:pt x="-59" y="9118"/>
                  <a:pt x="7182" y="-52"/>
                  <a:pt x="7221" y="0"/>
                </a:cubicBezTo>
                <a:lnTo>
                  <a:pt x="7401" y="85"/>
                </a:lnTo>
                <a:lnTo>
                  <a:pt x="7659" y="252"/>
                </a:lnTo>
                <a:lnTo>
                  <a:pt x="7897" y="436"/>
                </a:lnTo>
                <a:lnTo>
                  <a:pt x="8135" y="619"/>
                </a:lnTo>
                <a:lnTo>
                  <a:pt x="8353" y="802"/>
                </a:lnTo>
                <a:lnTo>
                  <a:pt x="8571" y="1003"/>
                </a:lnTo>
                <a:lnTo>
                  <a:pt x="8770" y="1220"/>
                </a:lnTo>
                <a:lnTo>
                  <a:pt x="8948" y="1437"/>
                </a:lnTo>
                <a:lnTo>
                  <a:pt x="9107" y="1654"/>
                </a:lnTo>
                <a:lnTo>
                  <a:pt x="9266" y="1887"/>
                </a:lnTo>
                <a:cubicBezTo>
                  <a:pt x="9312" y="1965"/>
                  <a:pt x="9359" y="2043"/>
                  <a:pt x="9405" y="2121"/>
                </a:cubicBezTo>
                <a:cubicBezTo>
                  <a:pt x="9445" y="2199"/>
                  <a:pt x="9484" y="2277"/>
                  <a:pt x="9524" y="2355"/>
                </a:cubicBezTo>
                <a:cubicBezTo>
                  <a:pt x="9564" y="2438"/>
                  <a:pt x="9603" y="2522"/>
                  <a:pt x="9643" y="2605"/>
                </a:cubicBezTo>
                <a:cubicBezTo>
                  <a:pt x="9676" y="2689"/>
                  <a:pt x="9709" y="2772"/>
                  <a:pt x="9742" y="2856"/>
                </a:cubicBezTo>
                <a:cubicBezTo>
                  <a:pt x="9768" y="2939"/>
                  <a:pt x="9795" y="3023"/>
                  <a:pt x="9821" y="3106"/>
                </a:cubicBezTo>
                <a:cubicBezTo>
                  <a:pt x="9841" y="3190"/>
                  <a:pt x="9861" y="3273"/>
                  <a:pt x="9881" y="3357"/>
                </a:cubicBezTo>
                <a:cubicBezTo>
                  <a:pt x="9901" y="3440"/>
                  <a:pt x="9920" y="3523"/>
                  <a:pt x="9940" y="3606"/>
                </a:cubicBezTo>
                <a:cubicBezTo>
                  <a:pt x="9953" y="3696"/>
                  <a:pt x="9967" y="3785"/>
                  <a:pt x="9980" y="3874"/>
                </a:cubicBezTo>
                <a:cubicBezTo>
                  <a:pt x="9987" y="3963"/>
                  <a:pt x="9993" y="4052"/>
                  <a:pt x="10000" y="4141"/>
                </a:cubicBezTo>
                <a:lnTo>
                  <a:pt x="10000" y="4392"/>
                </a:lnTo>
                <a:lnTo>
                  <a:pt x="10000" y="4658"/>
                </a:lnTo>
                <a:cubicBezTo>
                  <a:pt x="9993" y="4748"/>
                  <a:pt x="9987" y="4836"/>
                  <a:pt x="9980" y="4926"/>
                </a:cubicBezTo>
                <a:cubicBezTo>
                  <a:pt x="9967" y="5015"/>
                  <a:pt x="9953" y="5104"/>
                  <a:pt x="9940" y="5193"/>
                </a:cubicBezTo>
                <a:cubicBezTo>
                  <a:pt x="9927" y="5281"/>
                  <a:pt x="9914" y="5371"/>
                  <a:pt x="9901" y="5459"/>
                </a:cubicBezTo>
                <a:cubicBezTo>
                  <a:pt x="9881" y="5543"/>
                  <a:pt x="9861" y="5626"/>
                  <a:pt x="9841" y="5710"/>
                </a:cubicBezTo>
                <a:cubicBezTo>
                  <a:pt x="9815" y="5799"/>
                  <a:pt x="9788" y="5888"/>
                  <a:pt x="9762" y="5977"/>
                </a:cubicBezTo>
                <a:cubicBezTo>
                  <a:pt x="9729" y="6060"/>
                  <a:pt x="9696" y="6144"/>
                  <a:pt x="9663" y="6227"/>
                </a:cubicBezTo>
                <a:cubicBezTo>
                  <a:pt x="9623" y="6316"/>
                  <a:pt x="9584" y="6406"/>
                  <a:pt x="9544" y="6494"/>
                </a:cubicBezTo>
                <a:lnTo>
                  <a:pt x="9425" y="6745"/>
                </a:lnTo>
                <a:lnTo>
                  <a:pt x="9286" y="6995"/>
                </a:lnTo>
                <a:lnTo>
                  <a:pt x="9127" y="7229"/>
                </a:lnTo>
                <a:lnTo>
                  <a:pt x="8948" y="7480"/>
                </a:lnTo>
                <a:lnTo>
                  <a:pt x="8948" y="7480"/>
                </a:lnTo>
                <a:cubicBezTo>
                  <a:pt x="8889" y="7558"/>
                  <a:pt x="8829" y="7635"/>
                  <a:pt x="8770" y="7713"/>
                </a:cubicBezTo>
                <a:cubicBezTo>
                  <a:pt x="8704" y="7786"/>
                  <a:pt x="8637" y="7858"/>
                  <a:pt x="8571" y="7931"/>
                </a:cubicBezTo>
                <a:lnTo>
                  <a:pt x="8353" y="8147"/>
                </a:lnTo>
                <a:lnTo>
                  <a:pt x="8135" y="8347"/>
                </a:lnTo>
                <a:lnTo>
                  <a:pt x="7917" y="8531"/>
                </a:lnTo>
                <a:lnTo>
                  <a:pt x="7679" y="8715"/>
                </a:lnTo>
                <a:lnTo>
                  <a:pt x="7421" y="8882"/>
                </a:lnTo>
                <a:lnTo>
                  <a:pt x="7163" y="9032"/>
                </a:lnTo>
                <a:lnTo>
                  <a:pt x="6905" y="9182"/>
                </a:lnTo>
                <a:lnTo>
                  <a:pt x="6627" y="9316"/>
                </a:lnTo>
                <a:lnTo>
                  <a:pt x="6349" y="9432"/>
                </a:lnTo>
                <a:lnTo>
                  <a:pt x="6071" y="9549"/>
                </a:lnTo>
                <a:lnTo>
                  <a:pt x="5774" y="9650"/>
                </a:lnTo>
                <a:lnTo>
                  <a:pt x="5496" y="9733"/>
                </a:lnTo>
                <a:lnTo>
                  <a:pt x="5198" y="9800"/>
                </a:lnTo>
                <a:lnTo>
                  <a:pt x="4881" y="9866"/>
                </a:lnTo>
                <a:lnTo>
                  <a:pt x="4583" y="9916"/>
                </a:lnTo>
                <a:lnTo>
                  <a:pt x="4266" y="9950"/>
                </a:lnTo>
                <a:lnTo>
                  <a:pt x="3968" y="9983"/>
                </a:lnTo>
                <a:lnTo>
                  <a:pt x="3651" y="10000"/>
                </a:lnTo>
                <a:lnTo>
                  <a:pt x="3333" y="10000"/>
                </a:lnTo>
                <a:lnTo>
                  <a:pt x="3036" y="9983"/>
                </a:lnTo>
                <a:lnTo>
                  <a:pt x="2718" y="9950"/>
                </a:lnTo>
                <a:lnTo>
                  <a:pt x="2401" y="9916"/>
                </a:lnTo>
                <a:lnTo>
                  <a:pt x="2083" y="9866"/>
                </a:lnTo>
                <a:lnTo>
                  <a:pt x="1786" y="9800"/>
                </a:lnTo>
                <a:lnTo>
                  <a:pt x="1468" y="9733"/>
                </a:lnTo>
                <a:lnTo>
                  <a:pt x="1171" y="9633"/>
                </a:lnTo>
                <a:lnTo>
                  <a:pt x="873" y="9533"/>
                </a:lnTo>
                <a:lnTo>
                  <a:pt x="575" y="9416"/>
                </a:lnTo>
                <a:lnTo>
                  <a:pt x="278" y="9282"/>
                </a:lnTo>
                <a:lnTo>
                  <a:pt x="0" y="9132"/>
                </a:lnTo>
                <a:close/>
              </a:path>
            </a:pathLst>
          </a:custGeom>
          <a:solidFill>
            <a:srgbClr val="038F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8023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62" name="Footer Placeholder 10"/>
          <p:cNvSpPr txBox="1">
            <a:spLocks/>
          </p:cNvSpPr>
          <p:nvPr userDrawn="1"/>
        </p:nvSpPr>
        <p:spPr>
          <a:xfrm>
            <a:off x="5605157" y="5440070"/>
            <a:ext cx="6265412" cy="79462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24282" rtl="0" eaLnBrk="1" latinLnBrk="0" hangingPunct="1">
              <a:defRPr sz="1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2140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428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642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4856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070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284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3498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9712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323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33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201</a:t>
            </a:r>
            <a:r>
              <a:rPr kumimoji="0" lang="cs-CZ" sz="1333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  <a:r>
              <a:rPr kumimoji="0" lang="en-GB" sz="1333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Ipsos.  All rights reserved. Contains Ipsos' Confidential and Proprietary information and may not be disclosed or reproduced without the prior written consent of Ipsos.</a:t>
            </a:r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sz="quarter" idx="15" hasCustomPrompt="1"/>
          </p:nvPr>
        </p:nvSpPr>
        <p:spPr>
          <a:xfrm>
            <a:off x="10026914" y="1333741"/>
            <a:ext cx="1824567" cy="1217084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Logo klienta</a:t>
            </a:r>
          </a:p>
        </p:txBody>
      </p:sp>
      <p:pic>
        <p:nvPicPr>
          <p:cNvPr id="74" name="Picture 11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9440329" y="6362470"/>
            <a:ext cx="1840249" cy="369556"/>
          </a:xfrm>
          <a:prstGeom prst="rect">
            <a:avLst/>
          </a:prstGeom>
        </p:spPr>
      </p:pic>
      <p:sp>
        <p:nvSpPr>
          <p:cNvPr id="33" name="Zástupný symbol pro text 4"/>
          <p:cNvSpPr>
            <a:spLocks noGrp="1"/>
          </p:cNvSpPr>
          <p:nvPr>
            <p:ph type="body" sz="quarter" idx="12" hasCustomPrompt="1"/>
          </p:nvPr>
        </p:nvSpPr>
        <p:spPr>
          <a:xfrm>
            <a:off x="5423926" y="3284786"/>
            <a:ext cx="6047316" cy="576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NÁZEV STUDIE</a:t>
            </a:r>
            <a:endParaRPr lang="en-US" dirty="0"/>
          </a:p>
        </p:txBody>
      </p:sp>
      <p:sp>
        <p:nvSpPr>
          <p:cNvPr id="53" name="Zástupný symbol pro text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54973" y="4887914"/>
            <a:ext cx="1111249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Datum</a:t>
            </a:r>
            <a:endParaRPr lang="en-US" dirty="0"/>
          </a:p>
        </p:txBody>
      </p:sp>
      <p:sp>
        <p:nvSpPr>
          <p:cNvPr id="34" name="Zástupný symbol pro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5423926" y="4100877"/>
            <a:ext cx="6047316" cy="57626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800" b="1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Doplňující podnadpis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5995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65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lastní rozložení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4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00" b="108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7946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3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" y="0"/>
            <a:ext cx="12191999" cy="6858000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baseline="0">
                <a:solidFill>
                  <a:srgbClr val="404040"/>
                </a:solidFill>
              </a:defRPr>
            </a:lvl1pPr>
          </a:lstStyle>
          <a:p>
            <a:br>
              <a:rPr lang="en-GB" dirty="0"/>
            </a:br>
            <a:r>
              <a:rPr lang="en-GB" dirty="0"/>
              <a:t>     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  <a:effectLst>
            <a:outerShdw blurRad="825500" algn="ctr" rotWithShape="0">
              <a:prstClr val="black">
                <a:alpha val="20000"/>
              </a:prstClr>
            </a:outerShdw>
          </a:effectLst>
        </p:spPr>
        <p:txBody>
          <a:bodyPr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chemeClr val="bg1"/>
                </a:solidFill>
                <a:effectLst>
                  <a:outerShdw blurRad="2286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8641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Vlastní rozložení">
    <p:bg>
      <p:bgPr>
        <a:solidFill>
          <a:srgbClr val="FBB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3874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Vlastní rozložení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A1C46B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0530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Vlastní rozložení">
    <p:bg>
      <p:bgPr>
        <a:solidFill>
          <a:srgbClr val="A8C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rgbClr val="008E94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5" name="Zástupný symbol pro číslo snímku 5"/>
          <p:cNvSpPr txBox="1">
            <a:spLocks/>
          </p:cNvSpPr>
          <p:nvPr userDrawn="1"/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600" smtClean="0">
                <a:solidFill>
                  <a:schemeClr val="bg1"/>
                </a:solidFill>
              </a:rPr>
              <a:pPr/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462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Vlastní rozložení">
    <p:bg>
      <p:bgPr>
        <a:solidFill>
          <a:srgbClr val="008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FBB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9683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Vlastní rozložení">
    <p:bg>
      <p:bgPr>
        <a:solidFill>
          <a:srgbClr val="A1C4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5473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Vlastní rozložení">
    <p:bg>
      <p:bgPr>
        <a:solidFill>
          <a:srgbClr val="008B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FBB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099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Vlastní rozložení">
    <p:bg>
      <p:bgPr>
        <a:solidFill>
          <a:srgbClr val="ED6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 txBox="1">
            <a:spLocks/>
          </p:cNvSpPr>
          <p:nvPr userDrawn="1"/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600" smtClean="0">
                <a:solidFill>
                  <a:schemeClr val="bg1"/>
                </a:solidFill>
              </a:rPr>
              <a:pPr/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9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Vlastní rozložení">
    <p:bg>
      <p:bgPr>
        <a:solidFill>
          <a:srgbClr val="B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 txBox="1">
            <a:spLocks/>
          </p:cNvSpPr>
          <p:nvPr userDrawn="1"/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600" smtClean="0">
                <a:solidFill>
                  <a:schemeClr val="bg1"/>
                </a:solidFill>
              </a:rPr>
              <a:pPr/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12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ílý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1196975"/>
            <a:ext cx="11522207" cy="4824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11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cs-CZ" noProof="0" dirty="0"/>
              <a:t>Ipsos pro AMSP: Výzkum k projektu Pošta Partner</a:t>
            </a:r>
          </a:p>
        </p:txBody>
      </p:sp>
      <p:sp>
        <p:nvSpPr>
          <p:cNvPr id="18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624834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ílý_text_s označením kapito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1" y="1196975"/>
            <a:ext cx="11137236" cy="4824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11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94071" y="363023"/>
            <a:ext cx="11539460" cy="615397"/>
          </a:xfr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22353" y="-87536"/>
            <a:ext cx="8947195" cy="59021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533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9216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6151439" y="1623810"/>
            <a:ext cx="5686336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341267" y="2668921"/>
            <a:ext cx="5686336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6151439" y="2668921"/>
            <a:ext cx="5686336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7" y="1623810"/>
            <a:ext cx="5686336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17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688640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9" y="1623810"/>
            <a:ext cx="3748172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222635" y="1623810"/>
            <a:ext cx="3748172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101122" y="1623810"/>
            <a:ext cx="3748172" cy="817663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341267" y="2668921"/>
            <a:ext cx="3748173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4222634" y="2668921"/>
            <a:ext cx="3748173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8101122" y="2668921"/>
            <a:ext cx="3748173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2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5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41748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7" y="1623810"/>
            <a:ext cx="2782691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45872" y="1623810"/>
            <a:ext cx="2782691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150477" y="1623810"/>
            <a:ext cx="2782691" cy="817663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cs-CZ" dirty="0"/>
              <a:t>C</a:t>
            </a:r>
            <a:r>
              <a:rPr lang="en-US" dirty="0"/>
              <a:t>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9055084" y="1623810"/>
            <a:ext cx="2782691" cy="817663"/>
          </a:xfrm>
          <a:prstGeom prst="rect">
            <a:avLst/>
          </a:prstGeom>
          <a:solidFill>
            <a:srgbClr val="FBB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341268" y="2668921"/>
            <a:ext cx="2782691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45872" y="2668921"/>
            <a:ext cx="2782691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6150477" y="2668921"/>
            <a:ext cx="2782691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9055084" y="2668921"/>
            <a:ext cx="2782691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18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8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3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600703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41267" y="4813844"/>
            <a:ext cx="5686336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151439" y="4813844"/>
            <a:ext cx="5686336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41267" y="2441472"/>
            <a:ext cx="5686336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151439" y="2441472"/>
            <a:ext cx="5686336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7" y="1623810"/>
            <a:ext cx="5686336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6151439" y="1623810"/>
            <a:ext cx="5686336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21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4064828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41269" y="4813844"/>
            <a:ext cx="3748172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222635" y="4813844"/>
            <a:ext cx="3748172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41269" y="2441472"/>
            <a:ext cx="3748172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222635" y="2441472"/>
            <a:ext cx="3748172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9" y="1623810"/>
            <a:ext cx="3748172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222635" y="1623810"/>
            <a:ext cx="3748172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8101122" y="4813844"/>
            <a:ext cx="3748172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8101122" y="2441472"/>
            <a:ext cx="3748172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101122" y="1623810"/>
            <a:ext cx="3748172" cy="817663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22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0988241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41267" y="4813844"/>
            <a:ext cx="2782691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245872" y="4813844"/>
            <a:ext cx="2782691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41267" y="2441472"/>
            <a:ext cx="2782691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245872" y="2441472"/>
            <a:ext cx="2782691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7" y="1623810"/>
            <a:ext cx="2782691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45872" y="1623810"/>
            <a:ext cx="2782691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150477" y="4813844"/>
            <a:ext cx="2782691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150477" y="2441472"/>
            <a:ext cx="2782691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150477" y="1623810"/>
            <a:ext cx="2782691" cy="817663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9055084" y="4813844"/>
            <a:ext cx="2782691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055084" y="2441472"/>
            <a:ext cx="2782691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9055084" y="1623810"/>
            <a:ext cx="2782691" cy="817663"/>
          </a:xfrm>
          <a:prstGeom prst="rect">
            <a:avLst/>
          </a:prstGeom>
          <a:solidFill>
            <a:srgbClr val="FBB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0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26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27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314445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94652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Vlastní rozložení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A1C46B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4922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ZE 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3640680" y="5823459"/>
            <a:ext cx="5104537" cy="35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21367" algn="l"/>
              </a:tabLst>
              <a:defRPr/>
            </a:pPr>
            <a:r>
              <a:rPr lang="cs-CZ" sz="1733" kern="0" noProof="1">
                <a:solidFill>
                  <a:srgbClr val="404040"/>
                </a:solidFill>
                <a:cs typeface="Calibri" pitchFamily="34" charset="0"/>
              </a:rPr>
              <a:t>Na Příkopě 22, Slovanský dům</a:t>
            </a:r>
            <a:r>
              <a:rPr lang="en-US" sz="1733" kern="0" noProof="1">
                <a:solidFill>
                  <a:srgbClr val="404040"/>
                </a:solidFill>
                <a:cs typeface="Calibri" pitchFamily="34" charset="0"/>
              </a:rPr>
              <a:t>, 110 00 Praha 1</a:t>
            </a: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1985741" y="6255127"/>
            <a:ext cx="8182129" cy="53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2671" tIns="61340" rIns="122671" bIns="61340">
            <a:spAutoFit/>
          </a:bodyPr>
          <a:lstStyle/>
          <a:p>
            <a:pPr algn="ctr" eaLnBrk="0" hangingPunct="0">
              <a:tabLst>
                <a:tab pos="2021367" algn="l"/>
              </a:tabLst>
            </a:pP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667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pic>
        <p:nvPicPr>
          <p:cNvPr id="23" name="Obrázek 22" descr="ceska_vlajka_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56776" y="5836353"/>
            <a:ext cx="624000" cy="269651"/>
          </a:xfrm>
          <a:prstGeom prst="rect">
            <a:avLst/>
          </a:prstGeom>
        </p:spPr>
      </p:pic>
      <p:sp>
        <p:nvSpPr>
          <p:cNvPr id="26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28916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 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1"/>
          <p:cNvSpPr>
            <a:spLocks noChangeArrowheads="1"/>
          </p:cNvSpPr>
          <p:nvPr userDrawn="1"/>
        </p:nvSpPr>
        <p:spPr bwMode="auto">
          <a:xfrm>
            <a:off x="1985741" y="6255127"/>
            <a:ext cx="8182129" cy="53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2671" tIns="61340" rIns="122671" bIns="61340">
            <a:spAutoFit/>
          </a:bodyPr>
          <a:lstStyle/>
          <a:p>
            <a:pPr algn="ctr" eaLnBrk="0" hangingPunct="0">
              <a:tabLst>
                <a:tab pos="2021367" algn="l"/>
              </a:tabLst>
            </a:pP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667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sp>
        <p:nvSpPr>
          <p:cNvPr id="29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0" name="Obdélník 29"/>
          <p:cNvSpPr/>
          <p:nvPr userDrawn="1"/>
        </p:nvSpPr>
        <p:spPr>
          <a:xfrm>
            <a:off x="3640680" y="5823459"/>
            <a:ext cx="5104537" cy="35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21367" algn="l"/>
              </a:tabLst>
              <a:defRPr/>
            </a:pPr>
            <a:r>
              <a:rPr lang="cs-CZ" sz="1733" kern="0" noProof="1">
                <a:solidFill>
                  <a:srgbClr val="404040"/>
                </a:solidFill>
                <a:cs typeface="Calibri" pitchFamily="34" charset="0"/>
              </a:rPr>
              <a:t>Na Prikope 22, Slovansky dum</a:t>
            </a:r>
            <a:r>
              <a:rPr lang="en-US" sz="1733" kern="0" noProof="1">
                <a:solidFill>
                  <a:srgbClr val="404040"/>
                </a:solidFill>
                <a:cs typeface="Calibri" pitchFamily="34" charset="0"/>
              </a:rPr>
              <a:t>, 110 00 Praha 1</a:t>
            </a:r>
          </a:p>
        </p:txBody>
      </p:sp>
      <p:pic>
        <p:nvPicPr>
          <p:cNvPr id="31" name="Obrázek 30" descr="ceska_vlajka_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56776" y="5836353"/>
            <a:ext cx="624000" cy="269651"/>
          </a:xfrm>
          <a:prstGeom prst="rect">
            <a:avLst/>
          </a:prstGeom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03287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_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1"/>
          <p:cNvSpPr>
            <a:spLocks noChangeArrowheads="1"/>
          </p:cNvSpPr>
          <p:nvPr userDrawn="1"/>
        </p:nvSpPr>
        <p:spPr bwMode="auto">
          <a:xfrm>
            <a:off x="1985741" y="6255127"/>
            <a:ext cx="8182129" cy="53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2671" tIns="61340" rIns="122671" bIns="61340">
            <a:spAutoFit/>
          </a:bodyPr>
          <a:lstStyle/>
          <a:p>
            <a:pPr algn="ctr" eaLnBrk="0" hangingPunct="0">
              <a:tabLst>
                <a:tab pos="2021367" algn="l"/>
              </a:tabLst>
            </a:pP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sk       </a:t>
            </a: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667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sp>
        <p:nvSpPr>
          <p:cNvPr id="29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0" name="Obdélník 29"/>
          <p:cNvSpPr/>
          <p:nvPr userDrawn="1"/>
        </p:nvSpPr>
        <p:spPr>
          <a:xfrm>
            <a:off x="3775773" y="5823459"/>
            <a:ext cx="5104537" cy="35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21367" algn="l"/>
              </a:tabLst>
              <a:defRPr/>
            </a:pPr>
            <a:r>
              <a:rPr lang="cs-CZ" sz="1733" kern="0" dirty="0">
                <a:solidFill>
                  <a:srgbClr val="404040"/>
                </a:solidFill>
                <a:cs typeface="Calibri" panose="020F0502020204030204" pitchFamily="34" charset="0"/>
              </a:rPr>
              <a:t>Heydukova 12, 811 08 Bratislava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2" name="Obrázek 11" descr="slovenska_vlajka_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042835" y="5846769"/>
            <a:ext cx="624000" cy="30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984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Vlastní rozložení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A1C46B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8410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90653" y="1989137"/>
            <a:ext cx="9410700" cy="4464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96800" y="6570640"/>
            <a:ext cx="6624000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6" name="Zástupný symbol pro nadpis 1"/>
          <p:cNvSpPr txBox="1">
            <a:spLocks/>
          </p:cNvSpPr>
          <p:nvPr userDrawn="1"/>
        </p:nvSpPr>
        <p:spPr>
          <a:xfrm>
            <a:off x="282744" y="164637"/>
            <a:ext cx="11573896" cy="626296"/>
          </a:xfrm>
          <a:prstGeom prst="rect">
            <a:avLst/>
          </a:prstGeom>
        </p:spPr>
        <p:txBody>
          <a:bodyPr vert="horz" lIns="48000" tIns="60960" rIns="48000" bIns="6096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sz="3733" dirty="0"/>
              <a:t>Kliknutím lze upravit styl.</a:t>
            </a:r>
          </a:p>
        </p:txBody>
      </p:sp>
      <p:pic>
        <p:nvPicPr>
          <p:cNvPr id="7" name="Picture 10" descr="IPSOS_GAMECHANGERS_blue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11490219" y="6316897"/>
            <a:ext cx="503103" cy="4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03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3733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237061" indent="-237061" algn="l" defTabSz="1219170" rtl="0" eaLnBrk="1" latinLnBrk="0" hangingPunct="1">
        <a:spcBef>
          <a:spcPct val="20000"/>
        </a:spcBef>
        <a:buFont typeface="Wingdings" pitchFamily="2" charset="2"/>
        <a:buNone/>
        <a:defRPr sz="32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592652" indent="-270927" algn="l" defTabSz="1219170" rtl="0" eaLnBrk="1" latinLnBrk="0" hangingPunct="1">
        <a:spcBef>
          <a:spcPct val="20000"/>
        </a:spcBef>
        <a:buSzPct val="100000"/>
        <a:buFont typeface="Arial" pitchFamily="34" charset="0"/>
        <a:buNone/>
        <a:defRPr sz="26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829713" indent="-169329" algn="l" defTabSz="1219170" rtl="0" eaLnBrk="1" latinLnBrk="0" hangingPunct="1">
        <a:spcBef>
          <a:spcPct val="20000"/>
        </a:spcBef>
        <a:buSzPct val="80000"/>
        <a:buFont typeface="Wingdings" pitchFamily="2" charset="2"/>
        <a:buNone/>
        <a:defRPr sz="26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1202237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551479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2133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104000" y="187200"/>
            <a:ext cx="10972800" cy="1143000"/>
          </a:xfrm>
          <a:prstGeom prst="rect">
            <a:avLst/>
          </a:prstGeom>
        </p:spPr>
        <p:txBody>
          <a:bodyPr vert="horz" lIns="36000" tIns="45720" rIns="3600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pic>
        <p:nvPicPr>
          <p:cNvPr id="10" name="Picture 10" descr="IPSOS_GAMECHANGERS_blue.png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11490219" y="6316897"/>
            <a:ext cx="503103" cy="4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4267" b="1" kern="1200">
          <a:solidFill>
            <a:srgbClr val="404040"/>
          </a:solidFill>
          <a:latin typeface="+mj-lt"/>
          <a:ea typeface="+mj-ea"/>
          <a:cs typeface="Arial" pitchFamily="34" charset="0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26859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165101"/>
            <a:ext cx="11573896" cy="625833"/>
          </a:xfrm>
          <a:prstGeom prst="rect">
            <a:avLst/>
          </a:prstGeom>
        </p:spPr>
        <p:txBody>
          <a:bodyPr vert="horz" lIns="36000" tIns="45720" rIns="3600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613205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pic>
        <p:nvPicPr>
          <p:cNvPr id="13" name="Picture 10" descr="IPSOS_GAMECHANGERS_blue.png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11490219" y="6316897"/>
            <a:ext cx="503103" cy="4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15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9" r:id="rId10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3733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232828" indent="-232828" algn="l" defTabSz="1219170" rtl="0" eaLnBrk="1" latinLnBrk="0" hangingPunct="1">
        <a:spcBef>
          <a:spcPct val="20000"/>
        </a:spcBef>
        <a:buFont typeface="Wingdings" pitchFamily="2" charset="2"/>
        <a:buChar char="§"/>
        <a:defRPr sz="26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592652" indent="-270927" algn="l" defTabSz="121917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829713" indent="-169329" algn="l" defTabSz="1219170" rtl="0" eaLnBrk="1" latinLnBrk="0" hangingPunct="1">
        <a:spcBef>
          <a:spcPct val="20000"/>
        </a:spcBef>
        <a:buSzPct val="100000"/>
        <a:buFont typeface="Arial" pitchFamily="34" charset="0"/>
        <a:buNone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1202237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2133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676358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18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78">
          <p15:clr>
            <a:srgbClr val="F26B43"/>
          </p15:clr>
        </p15:guide>
        <p15:guide id="2" pos="15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IPSOS_GAMECHANGERS_blue.pn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11490219" y="6316897"/>
            <a:ext cx="503103" cy="474643"/>
          </a:xfrm>
          <a:prstGeom prst="rect">
            <a:avLst/>
          </a:prstGeom>
        </p:spPr>
      </p:pic>
      <p:sp>
        <p:nvSpPr>
          <p:cNvPr id="4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506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90" r:id="rId4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3733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232828" indent="-232828" algn="l" defTabSz="1219170" rtl="0" eaLnBrk="1" latinLnBrk="0" hangingPunct="1">
        <a:spcBef>
          <a:spcPct val="20000"/>
        </a:spcBef>
        <a:buFont typeface="Wingdings" pitchFamily="2" charset="2"/>
        <a:buChar char="§"/>
        <a:defRPr sz="26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592652" indent="-270927" algn="l" defTabSz="121917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829713" indent="-169329" algn="l" defTabSz="1219170" rtl="0" eaLnBrk="1" latinLnBrk="0" hangingPunct="1">
        <a:spcBef>
          <a:spcPct val="20000"/>
        </a:spcBef>
        <a:buSzPct val="100000"/>
        <a:buFont typeface="Arial" pitchFamily="34" charset="0"/>
        <a:buNone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1202237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2133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676358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18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6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2"/>
          </p:nvPr>
        </p:nvSpPr>
        <p:spPr>
          <a:xfrm>
            <a:off x="5423926" y="3021949"/>
            <a:ext cx="6047316" cy="576263"/>
          </a:xfrm>
        </p:spPr>
        <p:txBody>
          <a:bodyPr/>
          <a:lstStyle/>
          <a:p>
            <a:r>
              <a:rPr lang="pt-BR" sz="3733" dirty="0"/>
              <a:t>Vliv dotací na </a:t>
            </a:r>
            <a:r>
              <a:rPr lang="cs-CZ" sz="3733" dirty="0"/>
              <a:t>ROZVOJ</a:t>
            </a:r>
            <a:r>
              <a:rPr lang="pt-BR" sz="3733" dirty="0"/>
              <a:t> malých a středních firem</a:t>
            </a:r>
            <a:endParaRPr lang="cs-CZ" sz="3733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5454973" y="4887914"/>
            <a:ext cx="2657252" cy="368300"/>
          </a:xfrm>
        </p:spPr>
        <p:txBody>
          <a:bodyPr>
            <a:noAutofit/>
          </a:bodyPr>
          <a:lstStyle/>
          <a:p>
            <a:r>
              <a:rPr lang="cs-CZ" sz="2133" dirty="0"/>
              <a:t>Září 2017 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5423926" y="4213019"/>
            <a:ext cx="6047316" cy="576263"/>
          </a:xfrm>
        </p:spPr>
        <p:txBody>
          <a:bodyPr/>
          <a:lstStyle/>
          <a:p>
            <a:r>
              <a:rPr lang="cs-CZ" sz="2667" dirty="0"/>
              <a:t>Výsledky výzkumu</a:t>
            </a:r>
          </a:p>
        </p:txBody>
      </p:sp>
      <p:pic>
        <p:nvPicPr>
          <p:cNvPr id="6" name="Obrázek 5" descr="Ipsos Marketing-c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56108" y="452670"/>
            <a:ext cx="4763017" cy="609601"/>
          </a:xfrm>
          <a:prstGeom prst="rect">
            <a:avLst/>
          </a:prstGeom>
        </p:spPr>
      </p:pic>
      <p:pic>
        <p:nvPicPr>
          <p:cNvPr id="10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15659" y="1276898"/>
            <a:ext cx="1443914" cy="1538457"/>
          </a:xfrm>
          <a:prstGeom prst="rect">
            <a:avLst/>
          </a:prstGeom>
          <a:noFill/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208" y="1853292"/>
            <a:ext cx="1392339" cy="38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787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84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>
                <a:solidFill>
                  <a:srgbClr val="FFFFFF"/>
                </a:solidFill>
              </a:rPr>
              <a:pPr defTabSz="1219170"/>
              <a:t>2</a:t>
            </a:fld>
            <a:endParaRPr lang="cs-CZ" sz="1467" dirty="0">
              <a:solidFill>
                <a:srgbClr val="FFFFFF"/>
              </a:solidFill>
            </a:endParaRPr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60960" rIns="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300" b="1" kern="1200">
                <a:solidFill>
                  <a:srgbClr val="404040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cs-CZ" sz="1467" dirty="0">
                <a:solidFill>
                  <a:srgbClr val="FFFFFF"/>
                </a:solidFill>
              </a:rPr>
              <a:t>Ipsos pro AMSP: Dotace</a:t>
            </a:r>
            <a:endParaRPr lang="cs-CZ" sz="1467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Nadpis 4"/>
          <p:cNvSpPr txBox="1">
            <a:spLocks/>
          </p:cNvSpPr>
          <p:nvPr/>
        </p:nvSpPr>
        <p:spPr>
          <a:xfrm>
            <a:off x="474765" y="8475"/>
            <a:ext cx="11573896" cy="626296"/>
          </a:xfrm>
          <a:prstGeom prst="rect">
            <a:avLst/>
          </a:prstGeom>
        </p:spPr>
        <p:txBody>
          <a:bodyPr vert="horz" lIns="48000" tIns="60960" rIns="48000" bIns="6096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pPr defTabSz="1219170">
              <a:defRPr/>
            </a:pPr>
            <a:r>
              <a:rPr lang="cs-CZ" sz="3733" dirty="0">
                <a:solidFill>
                  <a:srgbClr val="FFFFFF"/>
                </a:solidFill>
              </a:rPr>
              <a:t>Výzkumné pozadí</a:t>
            </a:r>
          </a:p>
        </p:txBody>
      </p:sp>
      <p:sp>
        <p:nvSpPr>
          <p:cNvPr id="6" name="Obdélník 5"/>
          <p:cNvSpPr/>
          <p:nvPr/>
        </p:nvSpPr>
        <p:spPr>
          <a:xfrm>
            <a:off x="417555" y="932723"/>
            <a:ext cx="1105501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rgbClr val="F0B501"/>
                </a:solidFill>
                <a:latin typeface="Calibri"/>
              </a:rPr>
              <a:t>Asociace malých a středních podniků a živnostníků ČR </a:t>
            </a:r>
            <a:r>
              <a:rPr lang="cs-CZ" sz="2400" b="1" dirty="0">
                <a:solidFill>
                  <a:srgbClr val="FFFFFF"/>
                </a:solidFill>
                <a:latin typeface="Calibri"/>
              </a:rPr>
              <a:t>funguje od roku 2001. Kromě návrhů legislativy se zabývá také tématy jako je export, inovace, financování či vzdělávání. </a:t>
            </a:r>
          </a:p>
          <a:p>
            <a:pPr algn="ctr" defTabSz="1219170"/>
            <a:endParaRPr lang="cs-CZ" sz="2400" b="1" dirty="0">
              <a:solidFill>
                <a:srgbClr val="FFFFFF"/>
              </a:solidFill>
              <a:latin typeface="Calibri"/>
            </a:endParaRPr>
          </a:p>
          <a:p>
            <a:pPr algn="ctr" defTabSz="1219170"/>
            <a:r>
              <a:rPr lang="cs-CZ" sz="2400" b="1" dirty="0">
                <a:solidFill>
                  <a:srgbClr val="FFFFFF"/>
                </a:solidFill>
                <a:latin typeface="Calibri"/>
              </a:rPr>
              <a:t>Ve spolupráci se svými partnery AMSP ČR průběžně realizuje projekty cílené </a:t>
            </a:r>
            <a:br>
              <a:rPr lang="cs-CZ" sz="2400" b="1" dirty="0">
                <a:solidFill>
                  <a:srgbClr val="FFFFFF"/>
                </a:solidFill>
                <a:latin typeface="Calibri"/>
              </a:rPr>
            </a:br>
            <a:r>
              <a:rPr lang="cs-CZ" sz="2400" b="1" dirty="0">
                <a:solidFill>
                  <a:srgbClr val="FFFFFF"/>
                </a:solidFill>
                <a:latin typeface="Calibri"/>
              </a:rPr>
              <a:t>na aktuální otázky ve své oblasti působení, podporované výzkumy trhu. Jejich účelem je získání obrazu o dané problematice a možnost další práce s těmito výstupy. </a:t>
            </a:r>
          </a:p>
        </p:txBody>
      </p:sp>
      <p:sp>
        <p:nvSpPr>
          <p:cNvPr id="8" name="Freeform 10"/>
          <p:cNvSpPr>
            <a:spLocks noChangeAspect="1"/>
          </p:cNvSpPr>
          <p:nvPr/>
        </p:nvSpPr>
        <p:spPr bwMode="auto">
          <a:xfrm flipH="1" flipV="1">
            <a:off x="5486056" y="3725555"/>
            <a:ext cx="918016" cy="1440160"/>
          </a:xfrm>
          <a:custGeom>
            <a:avLst/>
            <a:gdLst>
              <a:gd name="connsiteX0" fmla="*/ 9457 w 10000"/>
              <a:gd name="connsiteY0" fmla="*/ 2318 h 15830"/>
              <a:gd name="connsiteX1" fmla="*/ 9457 w 10000"/>
              <a:gd name="connsiteY1" fmla="*/ 2318 h 15830"/>
              <a:gd name="connsiteX2" fmla="*/ 5986 w 10000"/>
              <a:gd name="connsiteY2" fmla="*/ 240 h 15830"/>
              <a:gd name="connsiteX3" fmla="*/ 4995 w 10000"/>
              <a:gd name="connsiteY3" fmla="*/ 0 h 15830"/>
              <a:gd name="connsiteX4" fmla="*/ 4003 w 10000"/>
              <a:gd name="connsiteY4" fmla="*/ 240 h 15830"/>
              <a:gd name="connsiteX5" fmla="*/ 533 w 10000"/>
              <a:gd name="connsiteY5" fmla="*/ 2318 h 15830"/>
              <a:gd name="connsiteX6" fmla="*/ 533 w 10000"/>
              <a:gd name="connsiteY6" fmla="*/ 3490 h 15830"/>
              <a:gd name="connsiteX7" fmla="*/ 2489 w 10000"/>
              <a:gd name="connsiteY7" fmla="*/ 3487 h 15830"/>
              <a:gd name="connsiteX8" fmla="*/ 3460 w 10000"/>
              <a:gd name="connsiteY8" fmla="*/ 2906 h 15830"/>
              <a:gd name="connsiteX9" fmla="*/ 3460 w 10000"/>
              <a:gd name="connsiteY9" fmla="*/ 9081 h 15830"/>
              <a:gd name="connsiteX10" fmla="*/ 5075 w 10000"/>
              <a:gd name="connsiteY10" fmla="*/ 15830 h 15830"/>
              <a:gd name="connsiteX11" fmla="*/ 6530 w 10000"/>
              <a:gd name="connsiteY11" fmla="*/ 9081 h 15830"/>
              <a:gd name="connsiteX12" fmla="*/ 6530 w 10000"/>
              <a:gd name="connsiteY12" fmla="*/ 2906 h 15830"/>
              <a:gd name="connsiteX13" fmla="*/ 7505 w 10000"/>
              <a:gd name="connsiteY13" fmla="*/ 3490 h 15830"/>
              <a:gd name="connsiteX14" fmla="*/ 9462 w 10000"/>
              <a:gd name="connsiteY14" fmla="*/ 3490 h 15830"/>
              <a:gd name="connsiteX15" fmla="*/ 9457 w 10000"/>
              <a:gd name="connsiteY15" fmla="*/ 2318 h 15830"/>
              <a:gd name="connsiteX0" fmla="*/ 9457 w 10000"/>
              <a:gd name="connsiteY0" fmla="*/ 2318 h 18848"/>
              <a:gd name="connsiteX1" fmla="*/ 9457 w 10000"/>
              <a:gd name="connsiteY1" fmla="*/ 2318 h 18848"/>
              <a:gd name="connsiteX2" fmla="*/ 5986 w 10000"/>
              <a:gd name="connsiteY2" fmla="*/ 240 h 18848"/>
              <a:gd name="connsiteX3" fmla="*/ 4995 w 10000"/>
              <a:gd name="connsiteY3" fmla="*/ 0 h 18848"/>
              <a:gd name="connsiteX4" fmla="*/ 4003 w 10000"/>
              <a:gd name="connsiteY4" fmla="*/ 240 h 18848"/>
              <a:gd name="connsiteX5" fmla="*/ 533 w 10000"/>
              <a:gd name="connsiteY5" fmla="*/ 2318 h 18848"/>
              <a:gd name="connsiteX6" fmla="*/ 533 w 10000"/>
              <a:gd name="connsiteY6" fmla="*/ 3490 h 18848"/>
              <a:gd name="connsiteX7" fmla="*/ 2489 w 10000"/>
              <a:gd name="connsiteY7" fmla="*/ 3487 h 18848"/>
              <a:gd name="connsiteX8" fmla="*/ 3460 w 10000"/>
              <a:gd name="connsiteY8" fmla="*/ 2906 h 18848"/>
              <a:gd name="connsiteX9" fmla="*/ 3460 w 10000"/>
              <a:gd name="connsiteY9" fmla="*/ 9081 h 18848"/>
              <a:gd name="connsiteX10" fmla="*/ 5075 w 10000"/>
              <a:gd name="connsiteY10" fmla="*/ 15830 h 18848"/>
              <a:gd name="connsiteX11" fmla="*/ 6450 w 10000"/>
              <a:gd name="connsiteY11" fmla="*/ 18343 h 18848"/>
              <a:gd name="connsiteX12" fmla="*/ 6530 w 10000"/>
              <a:gd name="connsiteY12" fmla="*/ 2906 h 18848"/>
              <a:gd name="connsiteX13" fmla="*/ 7505 w 10000"/>
              <a:gd name="connsiteY13" fmla="*/ 3490 h 18848"/>
              <a:gd name="connsiteX14" fmla="*/ 9462 w 10000"/>
              <a:gd name="connsiteY14" fmla="*/ 3490 h 18848"/>
              <a:gd name="connsiteX15" fmla="*/ 9457 w 10000"/>
              <a:gd name="connsiteY15" fmla="*/ 2318 h 18848"/>
              <a:gd name="connsiteX0" fmla="*/ 9457 w 10000"/>
              <a:gd name="connsiteY0" fmla="*/ 2318 h 21092"/>
              <a:gd name="connsiteX1" fmla="*/ 9457 w 10000"/>
              <a:gd name="connsiteY1" fmla="*/ 2318 h 21092"/>
              <a:gd name="connsiteX2" fmla="*/ 5986 w 10000"/>
              <a:gd name="connsiteY2" fmla="*/ 240 h 21092"/>
              <a:gd name="connsiteX3" fmla="*/ 4995 w 10000"/>
              <a:gd name="connsiteY3" fmla="*/ 0 h 21092"/>
              <a:gd name="connsiteX4" fmla="*/ 4003 w 10000"/>
              <a:gd name="connsiteY4" fmla="*/ 240 h 21092"/>
              <a:gd name="connsiteX5" fmla="*/ 533 w 10000"/>
              <a:gd name="connsiteY5" fmla="*/ 2318 h 21092"/>
              <a:gd name="connsiteX6" fmla="*/ 533 w 10000"/>
              <a:gd name="connsiteY6" fmla="*/ 3490 h 21092"/>
              <a:gd name="connsiteX7" fmla="*/ 2489 w 10000"/>
              <a:gd name="connsiteY7" fmla="*/ 3487 h 21092"/>
              <a:gd name="connsiteX8" fmla="*/ 3460 w 10000"/>
              <a:gd name="connsiteY8" fmla="*/ 2906 h 21092"/>
              <a:gd name="connsiteX9" fmla="*/ 3460 w 10000"/>
              <a:gd name="connsiteY9" fmla="*/ 20587 h 21092"/>
              <a:gd name="connsiteX10" fmla="*/ 5075 w 10000"/>
              <a:gd name="connsiteY10" fmla="*/ 15830 h 21092"/>
              <a:gd name="connsiteX11" fmla="*/ 6450 w 10000"/>
              <a:gd name="connsiteY11" fmla="*/ 18343 h 21092"/>
              <a:gd name="connsiteX12" fmla="*/ 6530 w 10000"/>
              <a:gd name="connsiteY12" fmla="*/ 2906 h 21092"/>
              <a:gd name="connsiteX13" fmla="*/ 7505 w 10000"/>
              <a:gd name="connsiteY13" fmla="*/ 3490 h 21092"/>
              <a:gd name="connsiteX14" fmla="*/ 9462 w 10000"/>
              <a:gd name="connsiteY14" fmla="*/ 3490 h 21092"/>
              <a:gd name="connsiteX15" fmla="*/ 9457 w 10000"/>
              <a:gd name="connsiteY15" fmla="*/ 2318 h 21092"/>
              <a:gd name="connsiteX0" fmla="*/ 9457 w 10000"/>
              <a:gd name="connsiteY0" fmla="*/ 2318 h 21466"/>
              <a:gd name="connsiteX1" fmla="*/ 9457 w 10000"/>
              <a:gd name="connsiteY1" fmla="*/ 2318 h 21466"/>
              <a:gd name="connsiteX2" fmla="*/ 5986 w 10000"/>
              <a:gd name="connsiteY2" fmla="*/ 240 h 21466"/>
              <a:gd name="connsiteX3" fmla="*/ 4995 w 10000"/>
              <a:gd name="connsiteY3" fmla="*/ 0 h 21466"/>
              <a:gd name="connsiteX4" fmla="*/ 4003 w 10000"/>
              <a:gd name="connsiteY4" fmla="*/ 240 h 21466"/>
              <a:gd name="connsiteX5" fmla="*/ 533 w 10000"/>
              <a:gd name="connsiteY5" fmla="*/ 2318 h 21466"/>
              <a:gd name="connsiteX6" fmla="*/ 533 w 10000"/>
              <a:gd name="connsiteY6" fmla="*/ 3490 h 21466"/>
              <a:gd name="connsiteX7" fmla="*/ 2489 w 10000"/>
              <a:gd name="connsiteY7" fmla="*/ 3487 h 21466"/>
              <a:gd name="connsiteX8" fmla="*/ 3460 w 10000"/>
              <a:gd name="connsiteY8" fmla="*/ 2906 h 21466"/>
              <a:gd name="connsiteX9" fmla="*/ 3460 w 10000"/>
              <a:gd name="connsiteY9" fmla="*/ 20587 h 21466"/>
              <a:gd name="connsiteX10" fmla="*/ 5155 w 10000"/>
              <a:gd name="connsiteY10" fmla="*/ 21092 h 21466"/>
              <a:gd name="connsiteX11" fmla="*/ 6450 w 10000"/>
              <a:gd name="connsiteY11" fmla="*/ 18343 h 21466"/>
              <a:gd name="connsiteX12" fmla="*/ 6530 w 10000"/>
              <a:gd name="connsiteY12" fmla="*/ 2906 h 21466"/>
              <a:gd name="connsiteX13" fmla="*/ 7505 w 10000"/>
              <a:gd name="connsiteY13" fmla="*/ 3490 h 21466"/>
              <a:gd name="connsiteX14" fmla="*/ 9462 w 10000"/>
              <a:gd name="connsiteY14" fmla="*/ 3490 h 21466"/>
              <a:gd name="connsiteX15" fmla="*/ 9457 w 10000"/>
              <a:gd name="connsiteY15" fmla="*/ 2318 h 21466"/>
              <a:gd name="connsiteX0" fmla="*/ 9457 w 10000"/>
              <a:gd name="connsiteY0" fmla="*/ 2318 h 21561"/>
              <a:gd name="connsiteX1" fmla="*/ 9457 w 10000"/>
              <a:gd name="connsiteY1" fmla="*/ 2318 h 21561"/>
              <a:gd name="connsiteX2" fmla="*/ 5986 w 10000"/>
              <a:gd name="connsiteY2" fmla="*/ 240 h 21561"/>
              <a:gd name="connsiteX3" fmla="*/ 4995 w 10000"/>
              <a:gd name="connsiteY3" fmla="*/ 0 h 21561"/>
              <a:gd name="connsiteX4" fmla="*/ 4003 w 10000"/>
              <a:gd name="connsiteY4" fmla="*/ 240 h 21561"/>
              <a:gd name="connsiteX5" fmla="*/ 533 w 10000"/>
              <a:gd name="connsiteY5" fmla="*/ 2318 h 21561"/>
              <a:gd name="connsiteX6" fmla="*/ 533 w 10000"/>
              <a:gd name="connsiteY6" fmla="*/ 3490 h 21561"/>
              <a:gd name="connsiteX7" fmla="*/ 2489 w 10000"/>
              <a:gd name="connsiteY7" fmla="*/ 3487 h 21561"/>
              <a:gd name="connsiteX8" fmla="*/ 3460 w 10000"/>
              <a:gd name="connsiteY8" fmla="*/ 2906 h 21561"/>
              <a:gd name="connsiteX9" fmla="*/ 3460 w 10000"/>
              <a:gd name="connsiteY9" fmla="*/ 20587 h 21561"/>
              <a:gd name="connsiteX10" fmla="*/ 5155 w 10000"/>
              <a:gd name="connsiteY10" fmla="*/ 21092 h 21561"/>
              <a:gd name="connsiteX11" fmla="*/ 5891 w 10000"/>
              <a:gd name="connsiteY11" fmla="*/ 17770 h 21561"/>
              <a:gd name="connsiteX12" fmla="*/ 6530 w 10000"/>
              <a:gd name="connsiteY12" fmla="*/ 2906 h 21561"/>
              <a:gd name="connsiteX13" fmla="*/ 7505 w 10000"/>
              <a:gd name="connsiteY13" fmla="*/ 3490 h 21561"/>
              <a:gd name="connsiteX14" fmla="*/ 9462 w 10000"/>
              <a:gd name="connsiteY14" fmla="*/ 3490 h 21561"/>
              <a:gd name="connsiteX15" fmla="*/ 9457 w 10000"/>
              <a:gd name="connsiteY15" fmla="*/ 2318 h 21561"/>
              <a:gd name="connsiteX0" fmla="*/ 9457 w 10679"/>
              <a:gd name="connsiteY0" fmla="*/ 2318 h 21561"/>
              <a:gd name="connsiteX1" fmla="*/ 9457 w 10679"/>
              <a:gd name="connsiteY1" fmla="*/ 2318 h 21561"/>
              <a:gd name="connsiteX2" fmla="*/ 5986 w 10679"/>
              <a:gd name="connsiteY2" fmla="*/ 240 h 21561"/>
              <a:gd name="connsiteX3" fmla="*/ 4995 w 10679"/>
              <a:gd name="connsiteY3" fmla="*/ 0 h 21561"/>
              <a:gd name="connsiteX4" fmla="*/ 4003 w 10679"/>
              <a:gd name="connsiteY4" fmla="*/ 240 h 21561"/>
              <a:gd name="connsiteX5" fmla="*/ 533 w 10679"/>
              <a:gd name="connsiteY5" fmla="*/ 2318 h 21561"/>
              <a:gd name="connsiteX6" fmla="*/ 533 w 10679"/>
              <a:gd name="connsiteY6" fmla="*/ 3490 h 21561"/>
              <a:gd name="connsiteX7" fmla="*/ 2489 w 10679"/>
              <a:gd name="connsiteY7" fmla="*/ 3487 h 21561"/>
              <a:gd name="connsiteX8" fmla="*/ 3460 w 10679"/>
              <a:gd name="connsiteY8" fmla="*/ 2906 h 21561"/>
              <a:gd name="connsiteX9" fmla="*/ 3460 w 10679"/>
              <a:gd name="connsiteY9" fmla="*/ 20587 h 21561"/>
              <a:gd name="connsiteX10" fmla="*/ 5155 w 10679"/>
              <a:gd name="connsiteY10" fmla="*/ 21092 h 21561"/>
              <a:gd name="connsiteX11" fmla="*/ 5891 w 10679"/>
              <a:gd name="connsiteY11" fmla="*/ 17770 h 21561"/>
              <a:gd name="connsiteX12" fmla="*/ 6530 w 10679"/>
              <a:gd name="connsiteY12" fmla="*/ 2906 h 21561"/>
              <a:gd name="connsiteX13" fmla="*/ 7505 w 10679"/>
              <a:gd name="connsiteY13" fmla="*/ 3490 h 21561"/>
              <a:gd name="connsiteX14" fmla="*/ 9462 w 10679"/>
              <a:gd name="connsiteY14" fmla="*/ 3490 h 21561"/>
              <a:gd name="connsiteX15" fmla="*/ 9457 w 10679"/>
              <a:gd name="connsiteY15" fmla="*/ 2318 h 21561"/>
              <a:gd name="connsiteX0" fmla="*/ 9457 w 10000"/>
              <a:gd name="connsiteY0" fmla="*/ 2318 h 24039"/>
              <a:gd name="connsiteX1" fmla="*/ 9457 w 10000"/>
              <a:gd name="connsiteY1" fmla="*/ 2318 h 24039"/>
              <a:gd name="connsiteX2" fmla="*/ 5986 w 10000"/>
              <a:gd name="connsiteY2" fmla="*/ 240 h 24039"/>
              <a:gd name="connsiteX3" fmla="*/ 4995 w 10000"/>
              <a:gd name="connsiteY3" fmla="*/ 0 h 24039"/>
              <a:gd name="connsiteX4" fmla="*/ 4003 w 10000"/>
              <a:gd name="connsiteY4" fmla="*/ 240 h 24039"/>
              <a:gd name="connsiteX5" fmla="*/ 533 w 10000"/>
              <a:gd name="connsiteY5" fmla="*/ 2318 h 24039"/>
              <a:gd name="connsiteX6" fmla="*/ 533 w 10000"/>
              <a:gd name="connsiteY6" fmla="*/ 3490 h 24039"/>
              <a:gd name="connsiteX7" fmla="*/ 2489 w 10000"/>
              <a:gd name="connsiteY7" fmla="*/ 3487 h 24039"/>
              <a:gd name="connsiteX8" fmla="*/ 3460 w 10000"/>
              <a:gd name="connsiteY8" fmla="*/ 2906 h 24039"/>
              <a:gd name="connsiteX9" fmla="*/ 3460 w 10000"/>
              <a:gd name="connsiteY9" fmla="*/ 20587 h 24039"/>
              <a:gd name="connsiteX10" fmla="*/ 5155 w 10000"/>
              <a:gd name="connsiteY10" fmla="*/ 21092 h 24039"/>
              <a:gd name="connsiteX11" fmla="*/ 6530 w 10000"/>
              <a:gd name="connsiteY11" fmla="*/ 2906 h 24039"/>
              <a:gd name="connsiteX12" fmla="*/ 7505 w 10000"/>
              <a:gd name="connsiteY12" fmla="*/ 3490 h 24039"/>
              <a:gd name="connsiteX13" fmla="*/ 9462 w 10000"/>
              <a:gd name="connsiteY13" fmla="*/ 3490 h 24039"/>
              <a:gd name="connsiteX14" fmla="*/ 9457 w 10000"/>
              <a:gd name="connsiteY14" fmla="*/ 2318 h 24039"/>
              <a:gd name="connsiteX0" fmla="*/ 9457 w 10000"/>
              <a:gd name="connsiteY0" fmla="*/ 2318 h 22845"/>
              <a:gd name="connsiteX1" fmla="*/ 9457 w 10000"/>
              <a:gd name="connsiteY1" fmla="*/ 2318 h 22845"/>
              <a:gd name="connsiteX2" fmla="*/ 5986 w 10000"/>
              <a:gd name="connsiteY2" fmla="*/ 240 h 22845"/>
              <a:gd name="connsiteX3" fmla="*/ 4995 w 10000"/>
              <a:gd name="connsiteY3" fmla="*/ 0 h 22845"/>
              <a:gd name="connsiteX4" fmla="*/ 4003 w 10000"/>
              <a:gd name="connsiteY4" fmla="*/ 240 h 22845"/>
              <a:gd name="connsiteX5" fmla="*/ 533 w 10000"/>
              <a:gd name="connsiteY5" fmla="*/ 2318 h 22845"/>
              <a:gd name="connsiteX6" fmla="*/ 533 w 10000"/>
              <a:gd name="connsiteY6" fmla="*/ 3490 h 22845"/>
              <a:gd name="connsiteX7" fmla="*/ 2489 w 10000"/>
              <a:gd name="connsiteY7" fmla="*/ 3487 h 22845"/>
              <a:gd name="connsiteX8" fmla="*/ 3460 w 10000"/>
              <a:gd name="connsiteY8" fmla="*/ 2906 h 22845"/>
              <a:gd name="connsiteX9" fmla="*/ 3460 w 10000"/>
              <a:gd name="connsiteY9" fmla="*/ 20587 h 22845"/>
              <a:gd name="connsiteX10" fmla="*/ 6592 w 10000"/>
              <a:gd name="connsiteY10" fmla="*/ 19898 h 22845"/>
              <a:gd name="connsiteX11" fmla="*/ 6530 w 10000"/>
              <a:gd name="connsiteY11" fmla="*/ 2906 h 22845"/>
              <a:gd name="connsiteX12" fmla="*/ 7505 w 10000"/>
              <a:gd name="connsiteY12" fmla="*/ 3490 h 22845"/>
              <a:gd name="connsiteX13" fmla="*/ 9462 w 10000"/>
              <a:gd name="connsiteY13" fmla="*/ 3490 h 22845"/>
              <a:gd name="connsiteX14" fmla="*/ 9457 w 10000"/>
              <a:gd name="connsiteY14" fmla="*/ 2318 h 22845"/>
              <a:gd name="connsiteX0" fmla="*/ 9457 w 10000"/>
              <a:gd name="connsiteY0" fmla="*/ 2318 h 22845"/>
              <a:gd name="connsiteX1" fmla="*/ 9457 w 10000"/>
              <a:gd name="connsiteY1" fmla="*/ 2318 h 22845"/>
              <a:gd name="connsiteX2" fmla="*/ 5986 w 10000"/>
              <a:gd name="connsiteY2" fmla="*/ 240 h 22845"/>
              <a:gd name="connsiteX3" fmla="*/ 4995 w 10000"/>
              <a:gd name="connsiteY3" fmla="*/ 0 h 22845"/>
              <a:gd name="connsiteX4" fmla="*/ 4003 w 10000"/>
              <a:gd name="connsiteY4" fmla="*/ 240 h 22845"/>
              <a:gd name="connsiteX5" fmla="*/ 533 w 10000"/>
              <a:gd name="connsiteY5" fmla="*/ 2318 h 22845"/>
              <a:gd name="connsiteX6" fmla="*/ 533 w 10000"/>
              <a:gd name="connsiteY6" fmla="*/ 3490 h 22845"/>
              <a:gd name="connsiteX7" fmla="*/ 2489 w 10000"/>
              <a:gd name="connsiteY7" fmla="*/ 3487 h 22845"/>
              <a:gd name="connsiteX8" fmla="*/ 3460 w 10000"/>
              <a:gd name="connsiteY8" fmla="*/ 2906 h 22845"/>
              <a:gd name="connsiteX9" fmla="*/ 3460 w 10000"/>
              <a:gd name="connsiteY9" fmla="*/ 20587 h 22845"/>
              <a:gd name="connsiteX10" fmla="*/ 6592 w 10000"/>
              <a:gd name="connsiteY10" fmla="*/ 19898 h 22845"/>
              <a:gd name="connsiteX11" fmla="*/ 6530 w 10000"/>
              <a:gd name="connsiteY11" fmla="*/ 2906 h 22845"/>
              <a:gd name="connsiteX12" fmla="*/ 7505 w 10000"/>
              <a:gd name="connsiteY12" fmla="*/ 3490 h 22845"/>
              <a:gd name="connsiteX13" fmla="*/ 9462 w 10000"/>
              <a:gd name="connsiteY13" fmla="*/ 3490 h 22845"/>
              <a:gd name="connsiteX14" fmla="*/ 9457 w 10000"/>
              <a:gd name="connsiteY14" fmla="*/ 2318 h 22845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30 w 10000"/>
              <a:gd name="connsiteY11" fmla="*/ 2906 h 22797"/>
              <a:gd name="connsiteX12" fmla="*/ 7505 w 10000"/>
              <a:gd name="connsiteY12" fmla="*/ 3490 h 22797"/>
              <a:gd name="connsiteX13" fmla="*/ 9462 w 10000"/>
              <a:gd name="connsiteY13" fmla="*/ 3490 h 22797"/>
              <a:gd name="connsiteX14" fmla="*/ 9457 w 10000"/>
              <a:gd name="connsiteY14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496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496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496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79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79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79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58 w 10000"/>
              <a:gd name="connsiteY11" fmla="*/ 2873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515 w 10000"/>
              <a:gd name="connsiteY9" fmla="*/ 20587 h 23307"/>
              <a:gd name="connsiteX10" fmla="*/ 6579 w 10000"/>
              <a:gd name="connsiteY10" fmla="*/ 19224 h 23307"/>
              <a:gd name="connsiteX11" fmla="*/ 6558 w 10000"/>
              <a:gd name="connsiteY11" fmla="*/ 2873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14 w 10000"/>
              <a:gd name="connsiteY9" fmla="*/ 4879 h 23307"/>
              <a:gd name="connsiteX10" fmla="*/ 3515 w 10000"/>
              <a:gd name="connsiteY10" fmla="*/ 20587 h 23307"/>
              <a:gd name="connsiteX11" fmla="*/ 6579 w 10000"/>
              <a:gd name="connsiteY11" fmla="*/ 19224 h 23307"/>
              <a:gd name="connsiteX12" fmla="*/ 6558 w 10000"/>
              <a:gd name="connsiteY12" fmla="*/ 2873 h 23307"/>
              <a:gd name="connsiteX13" fmla="*/ 7505 w 10000"/>
              <a:gd name="connsiteY13" fmla="*/ 3490 h 23307"/>
              <a:gd name="connsiteX14" fmla="*/ 9462 w 10000"/>
              <a:gd name="connsiteY14" fmla="*/ 3490 h 23307"/>
              <a:gd name="connsiteX15" fmla="*/ 9457 w 10000"/>
              <a:gd name="connsiteY15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14 w 10000"/>
              <a:gd name="connsiteY9" fmla="*/ 4879 h 23307"/>
              <a:gd name="connsiteX10" fmla="*/ 3515 w 10000"/>
              <a:gd name="connsiteY10" fmla="*/ 20587 h 23307"/>
              <a:gd name="connsiteX11" fmla="*/ 6579 w 10000"/>
              <a:gd name="connsiteY11" fmla="*/ 19224 h 23307"/>
              <a:gd name="connsiteX12" fmla="*/ 6526 w 10000"/>
              <a:gd name="connsiteY12" fmla="*/ 4926 h 23307"/>
              <a:gd name="connsiteX13" fmla="*/ 6558 w 10000"/>
              <a:gd name="connsiteY13" fmla="*/ 2873 h 23307"/>
              <a:gd name="connsiteX14" fmla="*/ 7505 w 10000"/>
              <a:gd name="connsiteY14" fmla="*/ 3490 h 23307"/>
              <a:gd name="connsiteX15" fmla="*/ 9462 w 10000"/>
              <a:gd name="connsiteY15" fmla="*/ 3490 h 23307"/>
              <a:gd name="connsiteX16" fmla="*/ 9457 w 10000"/>
              <a:gd name="connsiteY16" fmla="*/ 2318 h 23307"/>
              <a:gd name="connsiteX0" fmla="*/ 9457 w 10000"/>
              <a:gd name="connsiteY0" fmla="*/ 2318 h 19232"/>
              <a:gd name="connsiteX1" fmla="*/ 9457 w 10000"/>
              <a:gd name="connsiteY1" fmla="*/ 2318 h 19232"/>
              <a:gd name="connsiteX2" fmla="*/ 5986 w 10000"/>
              <a:gd name="connsiteY2" fmla="*/ 240 h 19232"/>
              <a:gd name="connsiteX3" fmla="*/ 4995 w 10000"/>
              <a:gd name="connsiteY3" fmla="*/ 0 h 19232"/>
              <a:gd name="connsiteX4" fmla="*/ 4003 w 10000"/>
              <a:gd name="connsiteY4" fmla="*/ 240 h 19232"/>
              <a:gd name="connsiteX5" fmla="*/ 533 w 10000"/>
              <a:gd name="connsiteY5" fmla="*/ 2318 h 19232"/>
              <a:gd name="connsiteX6" fmla="*/ 533 w 10000"/>
              <a:gd name="connsiteY6" fmla="*/ 3490 h 19232"/>
              <a:gd name="connsiteX7" fmla="*/ 2489 w 10000"/>
              <a:gd name="connsiteY7" fmla="*/ 3487 h 19232"/>
              <a:gd name="connsiteX8" fmla="*/ 3460 w 10000"/>
              <a:gd name="connsiteY8" fmla="*/ 2906 h 19232"/>
              <a:gd name="connsiteX9" fmla="*/ 3414 w 10000"/>
              <a:gd name="connsiteY9" fmla="*/ 4879 h 19232"/>
              <a:gd name="connsiteX10" fmla="*/ 6579 w 10000"/>
              <a:gd name="connsiteY10" fmla="*/ 19224 h 19232"/>
              <a:gd name="connsiteX11" fmla="*/ 6526 w 10000"/>
              <a:gd name="connsiteY11" fmla="*/ 4926 h 19232"/>
              <a:gd name="connsiteX12" fmla="*/ 6558 w 10000"/>
              <a:gd name="connsiteY12" fmla="*/ 2873 h 19232"/>
              <a:gd name="connsiteX13" fmla="*/ 7505 w 10000"/>
              <a:gd name="connsiteY13" fmla="*/ 3490 h 19232"/>
              <a:gd name="connsiteX14" fmla="*/ 9462 w 10000"/>
              <a:gd name="connsiteY14" fmla="*/ 3490 h 19232"/>
              <a:gd name="connsiteX15" fmla="*/ 9457 w 10000"/>
              <a:gd name="connsiteY15" fmla="*/ 2318 h 19232"/>
              <a:gd name="connsiteX0" fmla="*/ 9457 w 10000"/>
              <a:gd name="connsiteY0" fmla="*/ 2318 h 5260"/>
              <a:gd name="connsiteX1" fmla="*/ 9457 w 10000"/>
              <a:gd name="connsiteY1" fmla="*/ 2318 h 5260"/>
              <a:gd name="connsiteX2" fmla="*/ 5986 w 10000"/>
              <a:gd name="connsiteY2" fmla="*/ 240 h 5260"/>
              <a:gd name="connsiteX3" fmla="*/ 4995 w 10000"/>
              <a:gd name="connsiteY3" fmla="*/ 0 h 5260"/>
              <a:gd name="connsiteX4" fmla="*/ 4003 w 10000"/>
              <a:gd name="connsiteY4" fmla="*/ 240 h 5260"/>
              <a:gd name="connsiteX5" fmla="*/ 533 w 10000"/>
              <a:gd name="connsiteY5" fmla="*/ 2318 h 5260"/>
              <a:gd name="connsiteX6" fmla="*/ 533 w 10000"/>
              <a:gd name="connsiteY6" fmla="*/ 3490 h 5260"/>
              <a:gd name="connsiteX7" fmla="*/ 2489 w 10000"/>
              <a:gd name="connsiteY7" fmla="*/ 3487 h 5260"/>
              <a:gd name="connsiteX8" fmla="*/ 3460 w 10000"/>
              <a:gd name="connsiteY8" fmla="*/ 2906 h 5260"/>
              <a:gd name="connsiteX9" fmla="*/ 3414 w 10000"/>
              <a:gd name="connsiteY9" fmla="*/ 4879 h 5260"/>
              <a:gd name="connsiteX10" fmla="*/ 6526 w 10000"/>
              <a:gd name="connsiteY10" fmla="*/ 4926 h 5260"/>
              <a:gd name="connsiteX11" fmla="*/ 6558 w 10000"/>
              <a:gd name="connsiteY11" fmla="*/ 2873 h 5260"/>
              <a:gd name="connsiteX12" fmla="*/ 7505 w 10000"/>
              <a:gd name="connsiteY12" fmla="*/ 3490 h 5260"/>
              <a:gd name="connsiteX13" fmla="*/ 9462 w 10000"/>
              <a:gd name="connsiteY13" fmla="*/ 3490 h 5260"/>
              <a:gd name="connsiteX14" fmla="*/ 9457 w 10000"/>
              <a:gd name="connsiteY14" fmla="*/ 2318 h 526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9365"/>
              <a:gd name="connsiteX1" fmla="*/ 9457 w 10000"/>
              <a:gd name="connsiteY1" fmla="*/ 4407 h 9365"/>
              <a:gd name="connsiteX2" fmla="*/ 5986 w 10000"/>
              <a:gd name="connsiteY2" fmla="*/ 456 h 9365"/>
              <a:gd name="connsiteX3" fmla="*/ 4995 w 10000"/>
              <a:gd name="connsiteY3" fmla="*/ 0 h 9365"/>
              <a:gd name="connsiteX4" fmla="*/ 4003 w 10000"/>
              <a:gd name="connsiteY4" fmla="*/ 456 h 9365"/>
              <a:gd name="connsiteX5" fmla="*/ 533 w 10000"/>
              <a:gd name="connsiteY5" fmla="*/ 4407 h 9365"/>
              <a:gd name="connsiteX6" fmla="*/ 533 w 10000"/>
              <a:gd name="connsiteY6" fmla="*/ 6635 h 9365"/>
              <a:gd name="connsiteX7" fmla="*/ 2489 w 10000"/>
              <a:gd name="connsiteY7" fmla="*/ 6629 h 9365"/>
              <a:gd name="connsiteX8" fmla="*/ 3460 w 10000"/>
              <a:gd name="connsiteY8" fmla="*/ 5525 h 9365"/>
              <a:gd name="connsiteX9" fmla="*/ 3414 w 10000"/>
              <a:gd name="connsiteY9" fmla="*/ 9276 h 9365"/>
              <a:gd name="connsiteX10" fmla="*/ 6526 w 10000"/>
              <a:gd name="connsiteY10" fmla="*/ 9365 h 9365"/>
              <a:gd name="connsiteX11" fmla="*/ 6558 w 10000"/>
              <a:gd name="connsiteY11" fmla="*/ 5462 h 9365"/>
              <a:gd name="connsiteX12" fmla="*/ 7505 w 10000"/>
              <a:gd name="connsiteY12" fmla="*/ 6635 h 9365"/>
              <a:gd name="connsiteX13" fmla="*/ 9462 w 10000"/>
              <a:gd name="connsiteY13" fmla="*/ 6635 h 9365"/>
              <a:gd name="connsiteX14" fmla="*/ 9457 w 10000"/>
              <a:gd name="connsiteY14" fmla="*/ 4407 h 9365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9908"/>
              <a:gd name="connsiteX1" fmla="*/ 9457 w 10000"/>
              <a:gd name="connsiteY1" fmla="*/ 4706 h 9908"/>
              <a:gd name="connsiteX2" fmla="*/ 5986 w 10000"/>
              <a:gd name="connsiteY2" fmla="*/ 487 h 9908"/>
              <a:gd name="connsiteX3" fmla="*/ 4995 w 10000"/>
              <a:gd name="connsiteY3" fmla="*/ 0 h 9908"/>
              <a:gd name="connsiteX4" fmla="*/ 4003 w 10000"/>
              <a:gd name="connsiteY4" fmla="*/ 487 h 9908"/>
              <a:gd name="connsiteX5" fmla="*/ 533 w 10000"/>
              <a:gd name="connsiteY5" fmla="*/ 4706 h 9908"/>
              <a:gd name="connsiteX6" fmla="*/ 533 w 10000"/>
              <a:gd name="connsiteY6" fmla="*/ 7085 h 9908"/>
              <a:gd name="connsiteX7" fmla="*/ 2489 w 10000"/>
              <a:gd name="connsiteY7" fmla="*/ 7078 h 9908"/>
              <a:gd name="connsiteX8" fmla="*/ 3460 w 10000"/>
              <a:gd name="connsiteY8" fmla="*/ 5900 h 9908"/>
              <a:gd name="connsiteX9" fmla="*/ 3414 w 10000"/>
              <a:gd name="connsiteY9" fmla="*/ 9905 h 9908"/>
              <a:gd name="connsiteX10" fmla="*/ 5766 w 10000"/>
              <a:gd name="connsiteY10" fmla="*/ 9253 h 9908"/>
              <a:gd name="connsiteX11" fmla="*/ 6558 w 10000"/>
              <a:gd name="connsiteY11" fmla="*/ 5832 h 9908"/>
              <a:gd name="connsiteX12" fmla="*/ 7505 w 10000"/>
              <a:gd name="connsiteY12" fmla="*/ 7085 h 9908"/>
              <a:gd name="connsiteX13" fmla="*/ 9462 w 10000"/>
              <a:gd name="connsiteY13" fmla="*/ 7085 h 9908"/>
              <a:gd name="connsiteX14" fmla="*/ 9457 w 10000"/>
              <a:gd name="connsiteY14" fmla="*/ 4706 h 9908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14 w 10000"/>
              <a:gd name="connsiteY9" fmla="*/ 9997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57"/>
              <a:gd name="connsiteX1" fmla="*/ 9457 w 10000"/>
              <a:gd name="connsiteY1" fmla="*/ 4750 h 10057"/>
              <a:gd name="connsiteX2" fmla="*/ 5986 w 10000"/>
              <a:gd name="connsiteY2" fmla="*/ 492 h 10057"/>
              <a:gd name="connsiteX3" fmla="*/ 4995 w 10000"/>
              <a:gd name="connsiteY3" fmla="*/ 0 h 10057"/>
              <a:gd name="connsiteX4" fmla="*/ 4003 w 10000"/>
              <a:gd name="connsiteY4" fmla="*/ 492 h 10057"/>
              <a:gd name="connsiteX5" fmla="*/ 533 w 10000"/>
              <a:gd name="connsiteY5" fmla="*/ 4750 h 10057"/>
              <a:gd name="connsiteX6" fmla="*/ 533 w 10000"/>
              <a:gd name="connsiteY6" fmla="*/ 7151 h 10057"/>
              <a:gd name="connsiteX7" fmla="*/ 2489 w 10000"/>
              <a:gd name="connsiteY7" fmla="*/ 7144 h 10057"/>
              <a:gd name="connsiteX8" fmla="*/ 3460 w 10000"/>
              <a:gd name="connsiteY8" fmla="*/ 5955 h 10057"/>
              <a:gd name="connsiteX9" fmla="*/ 3414 w 10000"/>
              <a:gd name="connsiteY9" fmla="*/ 9997 h 10057"/>
              <a:gd name="connsiteX10" fmla="*/ 6502 w 10000"/>
              <a:gd name="connsiteY10" fmla="*/ 10000 h 10057"/>
              <a:gd name="connsiteX11" fmla="*/ 6558 w 10000"/>
              <a:gd name="connsiteY11" fmla="*/ 5886 h 10057"/>
              <a:gd name="connsiteX12" fmla="*/ 7505 w 10000"/>
              <a:gd name="connsiteY12" fmla="*/ 7151 h 10057"/>
              <a:gd name="connsiteX13" fmla="*/ 9462 w 10000"/>
              <a:gd name="connsiteY13" fmla="*/ 7151 h 10057"/>
              <a:gd name="connsiteX14" fmla="*/ 9457 w 10000"/>
              <a:gd name="connsiteY14" fmla="*/ 4750 h 10057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14 w 10000"/>
              <a:gd name="connsiteY9" fmla="*/ 9997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514 w 10000"/>
              <a:gd name="connsiteY9" fmla="*/ 1000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189 w 10000"/>
              <a:gd name="connsiteY9" fmla="*/ 1000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34 w 10000"/>
              <a:gd name="connsiteY9" fmla="*/ 994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34 w 10000"/>
              <a:gd name="connsiteY9" fmla="*/ 997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000" h="10000">
                <a:moveTo>
                  <a:pt x="9457" y="4750"/>
                </a:moveTo>
                <a:lnTo>
                  <a:pt x="9457" y="4750"/>
                </a:lnTo>
                <a:lnTo>
                  <a:pt x="5986" y="492"/>
                </a:lnTo>
                <a:cubicBezTo>
                  <a:pt x="5717" y="155"/>
                  <a:pt x="5353" y="0"/>
                  <a:pt x="4995" y="0"/>
                </a:cubicBezTo>
                <a:cubicBezTo>
                  <a:pt x="4636" y="0"/>
                  <a:pt x="4277" y="155"/>
                  <a:pt x="4003" y="492"/>
                </a:cubicBezTo>
                <a:lnTo>
                  <a:pt x="533" y="4750"/>
                </a:lnTo>
                <a:cubicBezTo>
                  <a:pt x="0" y="5411"/>
                  <a:pt x="0" y="6491"/>
                  <a:pt x="533" y="7151"/>
                </a:cubicBezTo>
                <a:cubicBezTo>
                  <a:pt x="1071" y="7810"/>
                  <a:pt x="1951" y="7810"/>
                  <a:pt x="2489" y="7144"/>
                </a:cubicBezTo>
                <a:lnTo>
                  <a:pt x="3460" y="5955"/>
                </a:lnTo>
                <a:cubicBezTo>
                  <a:pt x="3467" y="6790"/>
                  <a:pt x="3414" y="9280"/>
                  <a:pt x="3434" y="9970"/>
                </a:cubicBezTo>
                <a:lnTo>
                  <a:pt x="6502" y="10000"/>
                </a:lnTo>
                <a:cubicBezTo>
                  <a:pt x="6523" y="9257"/>
                  <a:pt x="6518" y="6376"/>
                  <a:pt x="6558" y="5886"/>
                </a:cubicBezTo>
                <a:lnTo>
                  <a:pt x="7505" y="7151"/>
                </a:lnTo>
                <a:cubicBezTo>
                  <a:pt x="8043" y="7810"/>
                  <a:pt x="8924" y="7810"/>
                  <a:pt x="9462" y="7151"/>
                </a:cubicBezTo>
                <a:cubicBezTo>
                  <a:pt x="10000" y="6491"/>
                  <a:pt x="9995" y="5411"/>
                  <a:pt x="9457" y="475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defTabSz="1219170"/>
            <a:endParaRPr lang="en-US" sz="2400" dirty="0">
              <a:solidFill>
                <a:srgbClr val="FBB040"/>
              </a:solidFill>
              <a:latin typeface="Calibri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431347" y="5255525"/>
            <a:ext cx="110412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rgbClr val="F0B501"/>
                </a:solidFill>
                <a:latin typeface="Calibri"/>
              </a:rPr>
              <a:t>Cílem projektu </a:t>
            </a:r>
            <a:r>
              <a:rPr lang="cs-CZ" sz="2400" b="1" dirty="0">
                <a:solidFill>
                  <a:srgbClr val="FFFFFF"/>
                </a:solidFill>
                <a:latin typeface="Calibri"/>
              </a:rPr>
              <a:t>bylo zjištění míry vlivu dotačních výzev na rozvoj malých a středních firem a na jejich investiční aktivity.</a:t>
            </a:r>
          </a:p>
        </p:txBody>
      </p:sp>
      <p:sp>
        <p:nvSpPr>
          <p:cNvPr id="17" name="Obdélník 16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18" name="Picture 2" descr="http://www.aspectio.cz/Files/logoAM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94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84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>
                <a:solidFill>
                  <a:srgbClr val="FFFFFF"/>
                </a:solidFill>
              </a:rPr>
              <a:pPr defTabSz="1219170"/>
              <a:t>3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9" name="Nadpis 4"/>
          <p:cNvSpPr txBox="1">
            <a:spLocks/>
          </p:cNvSpPr>
          <p:nvPr/>
        </p:nvSpPr>
        <p:spPr>
          <a:xfrm>
            <a:off x="474765" y="8475"/>
            <a:ext cx="11573896" cy="626296"/>
          </a:xfrm>
          <a:prstGeom prst="rect">
            <a:avLst/>
          </a:prstGeom>
        </p:spPr>
        <p:txBody>
          <a:bodyPr vert="horz" lIns="48000" tIns="60960" rIns="48000" bIns="6096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pPr defTabSz="1219170">
              <a:defRPr/>
            </a:pPr>
            <a:r>
              <a:rPr lang="cs-CZ" sz="3733" dirty="0">
                <a:solidFill>
                  <a:srgbClr val="FFFFFF"/>
                </a:solidFill>
              </a:rPr>
              <a:t>Metodika</a:t>
            </a:r>
          </a:p>
        </p:txBody>
      </p:sp>
      <p:graphicFrame>
        <p:nvGraphicFramePr>
          <p:cNvPr id="10" name="Tabul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271315"/>
              </p:ext>
            </p:extLst>
          </p:nvPr>
        </p:nvGraphicFramePr>
        <p:xfrm>
          <a:off x="2072190" y="695491"/>
          <a:ext cx="9423124" cy="5496305"/>
        </p:xfrm>
        <a:graphic>
          <a:graphicData uri="http://schemas.openxmlformats.org/drawingml/2006/table">
            <a:tbl>
              <a:tblPr firstRow="1" bandRow="1"/>
              <a:tblGrid>
                <a:gridCol w="1807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5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92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300" b="1" kern="0" dirty="0">
                          <a:solidFill>
                            <a:srgbClr val="62A3C2"/>
                          </a:solidFill>
                        </a:rPr>
                        <a:t>Metoda</a:t>
                      </a:r>
                      <a:br>
                        <a:rPr lang="cs-CZ" sz="2300" b="1" kern="0" dirty="0">
                          <a:solidFill>
                            <a:srgbClr val="62A3C2"/>
                          </a:solidFill>
                        </a:rPr>
                      </a:br>
                      <a:r>
                        <a:rPr lang="cs-CZ" sz="2300" b="1" kern="0" dirty="0">
                          <a:solidFill>
                            <a:srgbClr val="62A3C2"/>
                          </a:solidFill>
                        </a:rPr>
                        <a:t>výzkumu</a:t>
                      </a:r>
                      <a:endParaRPr lang="en-GB" sz="2300" b="1" kern="0" dirty="0">
                        <a:solidFill>
                          <a:srgbClr val="62A3C2"/>
                        </a:solidFill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1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CATI</a:t>
                      </a: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telefonické dotazování</a:t>
                      </a:r>
                      <a:endParaRPr kumimoji="0" lang="cs-CZ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92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300" b="1" kern="0" dirty="0">
                          <a:solidFill>
                            <a:schemeClr val="accent6">
                              <a:lumMod val="25000"/>
                              <a:lumOff val="75000"/>
                            </a:schemeClr>
                          </a:solidFill>
                        </a:rPr>
                        <a:t>Cílová</a:t>
                      </a:r>
                      <a:br>
                        <a:rPr lang="cs-CZ" sz="2300" b="1" kern="0" dirty="0">
                          <a:solidFill>
                            <a:schemeClr val="accent6">
                              <a:lumMod val="25000"/>
                              <a:lumOff val="75000"/>
                            </a:schemeClr>
                          </a:solidFill>
                        </a:rPr>
                      </a:br>
                      <a:r>
                        <a:rPr lang="cs-CZ" sz="2300" b="1" kern="0" dirty="0">
                          <a:solidFill>
                            <a:schemeClr val="accent6">
                              <a:lumMod val="25000"/>
                              <a:lumOff val="75000"/>
                            </a:schemeClr>
                          </a:solidFill>
                        </a:rPr>
                        <a:t>skupina</a:t>
                      </a:r>
                      <a:endParaRPr lang="en-GB" sz="2300" b="1" kern="0" dirty="0">
                        <a:solidFill>
                          <a:schemeClr val="accent6">
                            <a:lumMod val="25000"/>
                            <a:lumOff val="75000"/>
                          </a:schemeClr>
                        </a:solidFill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dirty="0">
                          <a:solidFill>
                            <a:schemeClr val="bg1"/>
                          </a:solidFill>
                        </a:rPr>
                        <a:t>Majitelé, jednatelé, nebo ředitelé </a:t>
                      </a:r>
                      <a:r>
                        <a:rPr lang="cs-CZ" sz="2000" dirty="0">
                          <a:solidFill>
                            <a:schemeClr val="bg1"/>
                          </a:solidFill>
                        </a:rPr>
                        <a:t>malých a středních podniků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>
                          <a:solidFill>
                            <a:schemeClr val="bg1"/>
                          </a:solidFill>
                        </a:rPr>
                        <a:t>od 5 do 250 zaměstnanců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92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2300" b="1" kern="0" dirty="0">
                          <a:solidFill>
                            <a:schemeClr val="accent3"/>
                          </a:solidFill>
                        </a:rPr>
                        <a:t>Velikost</a:t>
                      </a:r>
                      <a:br>
                        <a:rPr lang="cs-CZ" sz="2300" b="1" kern="0" dirty="0">
                          <a:solidFill>
                            <a:schemeClr val="accent3"/>
                          </a:solidFill>
                        </a:rPr>
                      </a:br>
                      <a:r>
                        <a:rPr lang="cs-CZ" sz="2300" b="1" kern="0" dirty="0">
                          <a:solidFill>
                            <a:schemeClr val="accent3"/>
                          </a:solidFill>
                        </a:rPr>
                        <a:t>vzorku</a:t>
                      </a:r>
                      <a:endParaRPr lang="en-GB" sz="2300" b="1" kern="0" dirty="0">
                        <a:solidFill>
                          <a:schemeClr val="accent3"/>
                        </a:solidFill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dirty="0">
                          <a:solidFill>
                            <a:schemeClr val="bg1"/>
                          </a:solidFill>
                        </a:rPr>
                        <a:t>500 firem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92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2300" b="1" kern="0" dirty="0">
                          <a:solidFill>
                            <a:schemeClr val="accent2"/>
                          </a:solidFill>
                        </a:rPr>
                        <a:t>Výzkumný</a:t>
                      </a:r>
                      <a:r>
                        <a:rPr lang="cs-CZ" sz="2300" b="1" kern="0" baseline="0" dirty="0">
                          <a:solidFill>
                            <a:schemeClr val="accent2"/>
                          </a:solidFill>
                        </a:rPr>
                        <a:t> nástroj</a:t>
                      </a:r>
                      <a:endParaRPr lang="cs-CZ" sz="2300" b="1" kern="0" dirty="0">
                        <a:solidFill>
                          <a:schemeClr val="accent2"/>
                        </a:solidFill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itchFamily="34" charset="0"/>
                        </a:rPr>
                        <a:t>Strukturovaný dotazník </a:t>
                      </a: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itchFamily="34" charset="0"/>
                        </a:rPr>
                        <a:t>v délce 10 minut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9261">
                <a:tc>
                  <a:txBody>
                    <a:bodyPr/>
                    <a:lstStyle/>
                    <a:p>
                      <a:pPr lvl="0" defTabSz="914157">
                        <a:defRPr/>
                      </a:pPr>
                      <a:r>
                        <a:rPr lang="cs-CZ" sz="2300" b="1" kern="0" dirty="0">
                          <a:solidFill>
                            <a:schemeClr val="accent4"/>
                          </a:solidFill>
                        </a:rPr>
                        <a:t>Sběr dat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itchFamily="34" charset="0"/>
                        </a:rPr>
                        <a:t>17. 8 – 1. 9. 2017 </a:t>
                      </a: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341124"/>
                  </a:ext>
                </a:extLst>
              </a:tr>
            </a:tbl>
          </a:graphicData>
        </a:graphic>
      </p:graphicFrame>
      <p:grpSp>
        <p:nvGrpSpPr>
          <p:cNvPr id="11" name="Group 15"/>
          <p:cNvGrpSpPr>
            <a:grpSpLocks noChangeAspect="1"/>
          </p:cNvGrpSpPr>
          <p:nvPr/>
        </p:nvGrpSpPr>
        <p:grpSpPr>
          <a:xfrm>
            <a:off x="1157484" y="1037937"/>
            <a:ext cx="580273" cy="484929"/>
            <a:chOff x="5308593" y="2025650"/>
            <a:chExt cx="812804" cy="704850"/>
          </a:xfrm>
          <a:solidFill>
            <a:srgbClr val="A8CCDD">
              <a:lumMod val="75000"/>
            </a:srgbClr>
          </a:solidFill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5575297" y="2184400"/>
              <a:ext cx="546100" cy="546100"/>
            </a:xfrm>
            <a:custGeom>
              <a:avLst/>
              <a:gdLst/>
              <a:ahLst/>
              <a:cxnLst>
                <a:cxn ang="0">
                  <a:pos x="44" y="106"/>
                </a:cxn>
                <a:cxn ang="0">
                  <a:pos x="28" y="118"/>
                </a:cxn>
                <a:cxn ang="0">
                  <a:pos x="4" y="126"/>
                </a:cxn>
                <a:cxn ang="0">
                  <a:pos x="6" y="158"/>
                </a:cxn>
                <a:cxn ang="0">
                  <a:pos x="28" y="178"/>
                </a:cxn>
                <a:cxn ang="0">
                  <a:pos x="20" y="196"/>
                </a:cxn>
                <a:cxn ang="0">
                  <a:pos x="4" y="218"/>
                </a:cxn>
                <a:cxn ang="0">
                  <a:pos x="22" y="244"/>
                </a:cxn>
                <a:cxn ang="0">
                  <a:pos x="46" y="244"/>
                </a:cxn>
                <a:cxn ang="0">
                  <a:pos x="52" y="268"/>
                </a:cxn>
                <a:cxn ang="0">
                  <a:pos x="48" y="296"/>
                </a:cxn>
                <a:cxn ang="0">
                  <a:pos x="76" y="310"/>
                </a:cxn>
                <a:cxn ang="0">
                  <a:pos x="106" y="302"/>
                </a:cxn>
                <a:cxn ang="0">
                  <a:pos x="116" y="316"/>
                </a:cxn>
                <a:cxn ang="0">
                  <a:pos x="126" y="342"/>
                </a:cxn>
                <a:cxn ang="0">
                  <a:pos x="158" y="338"/>
                </a:cxn>
                <a:cxn ang="0">
                  <a:pos x="178" y="318"/>
                </a:cxn>
                <a:cxn ang="0">
                  <a:pos x="196" y="324"/>
                </a:cxn>
                <a:cxn ang="0">
                  <a:pos x="216" y="342"/>
                </a:cxn>
                <a:cxn ang="0">
                  <a:pos x="242" y="324"/>
                </a:cxn>
                <a:cxn ang="0">
                  <a:pos x="250" y="294"/>
                </a:cxn>
                <a:cxn ang="0">
                  <a:pos x="268" y="292"/>
                </a:cxn>
                <a:cxn ang="0">
                  <a:pos x="296" y="296"/>
                </a:cxn>
                <a:cxn ang="0">
                  <a:pos x="308" y="268"/>
                </a:cxn>
                <a:cxn ang="0">
                  <a:pos x="300" y="240"/>
                </a:cxn>
                <a:cxn ang="0">
                  <a:pos x="316" y="228"/>
                </a:cxn>
                <a:cxn ang="0">
                  <a:pos x="340" y="218"/>
                </a:cxn>
                <a:cxn ang="0">
                  <a:pos x="338" y="186"/>
                </a:cxn>
                <a:cxn ang="0">
                  <a:pos x="316" y="166"/>
                </a:cxn>
                <a:cxn ang="0">
                  <a:pos x="324" y="148"/>
                </a:cxn>
                <a:cxn ang="0">
                  <a:pos x="340" y="128"/>
                </a:cxn>
                <a:cxn ang="0">
                  <a:pos x="322" y="102"/>
                </a:cxn>
                <a:cxn ang="0">
                  <a:pos x="294" y="94"/>
                </a:cxn>
                <a:cxn ang="0">
                  <a:pos x="292" y="76"/>
                </a:cxn>
                <a:cxn ang="0">
                  <a:pos x="296" y="50"/>
                </a:cxn>
                <a:cxn ang="0">
                  <a:pos x="268" y="36"/>
                </a:cxn>
                <a:cxn ang="0">
                  <a:pos x="238" y="44"/>
                </a:cxn>
                <a:cxn ang="0">
                  <a:pos x="228" y="28"/>
                </a:cxn>
                <a:cxn ang="0">
                  <a:pos x="218" y="4"/>
                </a:cxn>
                <a:cxn ang="0">
                  <a:pos x="186" y="6"/>
                </a:cxn>
                <a:cxn ang="0">
                  <a:pos x="166" y="28"/>
                </a:cxn>
                <a:cxn ang="0">
                  <a:pos x="148" y="20"/>
                </a:cxn>
                <a:cxn ang="0">
                  <a:pos x="128" y="4"/>
                </a:cxn>
                <a:cxn ang="0">
                  <a:pos x="102" y="22"/>
                </a:cxn>
                <a:cxn ang="0">
                  <a:pos x="94" y="50"/>
                </a:cxn>
                <a:cxn ang="0">
                  <a:pos x="76" y="52"/>
                </a:cxn>
                <a:cxn ang="0">
                  <a:pos x="48" y="48"/>
                </a:cxn>
                <a:cxn ang="0">
                  <a:pos x="36" y="78"/>
                </a:cxn>
                <a:cxn ang="0">
                  <a:pos x="162" y="72"/>
                </a:cxn>
                <a:cxn ang="0">
                  <a:pos x="248" y="106"/>
                </a:cxn>
                <a:cxn ang="0">
                  <a:pos x="272" y="182"/>
                </a:cxn>
                <a:cxn ang="0">
                  <a:pos x="222" y="260"/>
                </a:cxn>
                <a:cxn ang="0">
                  <a:pos x="144" y="270"/>
                </a:cxn>
                <a:cxn ang="0">
                  <a:pos x="76" y="204"/>
                </a:cxn>
                <a:cxn ang="0">
                  <a:pos x="82" y="126"/>
                </a:cxn>
                <a:cxn ang="0">
                  <a:pos x="142" y="76"/>
                </a:cxn>
              </a:cxnLst>
              <a:rect l="0" t="0" r="r" b="b"/>
              <a:pathLst>
                <a:path w="344" h="344">
                  <a:moveTo>
                    <a:pt x="38" y="82"/>
                  </a:moveTo>
                  <a:lnTo>
                    <a:pt x="38" y="82"/>
                  </a:lnTo>
                  <a:lnTo>
                    <a:pt x="42" y="90"/>
                  </a:lnTo>
                  <a:lnTo>
                    <a:pt x="44" y="98"/>
                  </a:lnTo>
                  <a:lnTo>
                    <a:pt x="44" y="106"/>
                  </a:lnTo>
                  <a:lnTo>
                    <a:pt x="42" y="112"/>
                  </a:lnTo>
                  <a:lnTo>
                    <a:pt x="42" y="112"/>
                  </a:lnTo>
                  <a:lnTo>
                    <a:pt x="40" y="114"/>
                  </a:lnTo>
                  <a:lnTo>
                    <a:pt x="34" y="116"/>
                  </a:lnTo>
                  <a:lnTo>
                    <a:pt x="28" y="118"/>
                  </a:lnTo>
                  <a:lnTo>
                    <a:pt x="22" y="116"/>
                  </a:lnTo>
                  <a:lnTo>
                    <a:pt x="22" y="116"/>
                  </a:lnTo>
                  <a:lnTo>
                    <a:pt x="14" y="116"/>
                  </a:lnTo>
                  <a:lnTo>
                    <a:pt x="8" y="120"/>
                  </a:lnTo>
                  <a:lnTo>
                    <a:pt x="4" y="12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44"/>
                  </a:lnTo>
                  <a:lnTo>
                    <a:pt x="2" y="152"/>
                  </a:lnTo>
                  <a:lnTo>
                    <a:pt x="6" y="158"/>
                  </a:lnTo>
                  <a:lnTo>
                    <a:pt x="12" y="162"/>
                  </a:lnTo>
                  <a:lnTo>
                    <a:pt x="12" y="162"/>
                  </a:lnTo>
                  <a:lnTo>
                    <a:pt x="18" y="166"/>
                  </a:lnTo>
                  <a:lnTo>
                    <a:pt x="24" y="172"/>
                  </a:lnTo>
                  <a:lnTo>
                    <a:pt x="28" y="178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28" y="188"/>
                  </a:lnTo>
                  <a:lnTo>
                    <a:pt x="24" y="192"/>
                  </a:lnTo>
                  <a:lnTo>
                    <a:pt x="20" y="196"/>
                  </a:lnTo>
                  <a:lnTo>
                    <a:pt x="14" y="200"/>
                  </a:lnTo>
                  <a:lnTo>
                    <a:pt x="14" y="200"/>
                  </a:lnTo>
                  <a:lnTo>
                    <a:pt x="8" y="202"/>
                  </a:lnTo>
                  <a:lnTo>
                    <a:pt x="4" y="210"/>
                  </a:lnTo>
                  <a:lnTo>
                    <a:pt x="4" y="218"/>
                  </a:lnTo>
                  <a:lnTo>
                    <a:pt x="4" y="226"/>
                  </a:lnTo>
                  <a:lnTo>
                    <a:pt x="4" y="226"/>
                  </a:lnTo>
                  <a:lnTo>
                    <a:pt x="8" y="234"/>
                  </a:lnTo>
                  <a:lnTo>
                    <a:pt x="14" y="240"/>
                  </a:lnTo>
                  <a:lnTo>
                    <a:pt x="22" y="244"/>
                  </a:lnTo>
                  <a:lnTo>
                    <a:pt x="28" y="244"/>
                  </a:lnTo>
                  <a:lnTo>
                    <a:pt x="28" y="244"/>
                  </a:lnTo>
                  <a:lnTo>
                    <a:pt x="34" y="242"/>
                  </a:lnTo>
                  <a:lnTo>
                    <a:pt x="40" y="242"/>
                  </a:lnTo>
                  <a:lnTo>
                    <a:pt x="46" y="244"/>
                  </a:lnTo>
                  <a:lnTo>
                    <a:pt x="48" y="246"/>
                  </a:lnTo>
                  <a:lnTo>
                    <a:pt x="48" y="246"/>
                  </a:lnTo>
                  <a:lnTo>
                    <a:pt x="50" y="252"/>
                  </a:lnTo>
                  <a:lnTo>
                    <a:pt x="52" y="260"/>
                  </a:lnTo>
                  <a:lnTo>
                    <a:pt x="52" y="268"/>
                  </a:lnTo>
                  <a:lnTo>
                    <a:pt x="48" y="274"/>
                  </a:lnTo>
                  <a:lnTo>
                    <a:pt x="48" y="274"/>
                  </a:lnTo>
                  <a:lnTo>
                    <a:pt x="46" y="280"/>
                  </a:lnTo>
                  <a:lnTo>
                    <a:pt x="46" y="288"/>
                  </a:lnTo>
                  <a:lnTo>
                    <a:pt x="48" y="296"/>
                  </a:lnTo>
                  <a:lnTo>
                    <a:pt x="54" y="302"/>
                  </a:lnTo>
                  <a:lnTo>
                    <a:pt x="54" y="302"/>
                  </a:lnTo>
                  <a:lnTo>
                    <a:pt x="62" y="308"/>
                  </a:lnTo>
                  <a:lnTo>
                    <a:pt x="70" y="310"/>
                  </a:lnTo>
                  <a:lnTo>
                    <a:pt x="76" y="310"/>
                  </a:lnTo>
                  <a:lnTo>
                    <a:pt x="82" y="306"/>
                  </a:lnTo>
                  <a:lnTo>
                    <a:pt x="82" y="306"/>
                  </a:lnTo>
                  <a:lnTo>
                    <a:pt x="88" y="302"/>
                  </a:lnTo>
                  <a:lnTo>
                    <a:pt x="98" y="300"/>
                  </a:lnTo>
                  <a:lnTo>
                    <a:pt x="106" y="302"/>
                  </a:lnTo>
                  <a:lnTo>
                    <a:pt x="110" y="302"/>
                  </a:lnTo>
                  <a:lnTo>
                    <a:pt x="110" y="302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6" y="316"/>
                  </a:lnTo>
                  <a:lnTo>
                    <a:pt x="116" y="322"/>
                  </a:lnTo>
                  <a:lnTo>
                    <a:pt x="116" y="322"/>
                  </a:lnTo>
                  <a:lnTo>
                    <a:pt x="116" y="330"/>
                  </a:lnTo>
                  <a:lnTo>
                    <a:pt x="120" y="336"/>
                  </a:lnTo>
                  <a:lnTo>
                    <a:pt x="126" y="342"/>
                  </a:lnTo>
                  <a:lnTo>
                    <a:pt x="134" y="344"/>
                  </a:lnTo>
                  <a:lnTo>
                    <a:pt x="134" y="344"/>
                  </a:lnTo>
                  <a:lnTo>
                    <a:pt x="144" y="344"/>
                  </a:lnTo>
                  <a:lnTo>
                    <a:pt x="152" y="342"/>
                  </a:lnTo>
                  <a:lnTo>
                    <a:pt x="158" y="338"/>
                  </a:lnTo>
                  <a:lnTo>
                    <a:pt x="162" y="332"/>
                  </a:lnTo>
                  <a:lnTo>
                    <a:pt x="162" y="332"/>
                  </a:lnTo>
                  <a:lnTo>
                    <a:pt x="164" y="326"/>
                  </a:lnTo>
                  <a:lnTo>
                    <a:pt x="172" y="322"/>
                  </a:lnTo>
                  <a:lnTo>
                    <a:pt x="178" y="318"/>
                  </a:lnTo>
                  <a:lnTo>
                    <a:pt x="184" y="316"/>
                  </a:lnTo>
                  <a:lnTo>
                    <a:pt x="184" y="316"/>
                  </a:lnTo>
                  <a:lnTo>
                    <a:pt x="188" y="316"/>
                  </a:lnTo>
                  <a:lnTo>
                    <a:pt x="192" y="320"/>
                  </a:lnTo>
                  <a:lnTo>
                    <a:pt x="196" y="324"/>
                  </a:lnTo>
                  <a:lnTo>
                    <a:pt x="198" y="330"/>
                  </a:lnTo>
                  <a:lnTo>
                    <a:pt x="198" y="330"/>
                  </a:lnTo>
                  <a:lnTo>
                    <a:pt x="202" y="336"/>
                  </a:lnTo>
                  <a:lnTo>
                    <a:pt x="208" y="340"/>
                  </a:lnTo>
                  <a:lnTo>
                    <a:pt x="216" y="342"/>
                  </a:lnTo>
                  <a:lnTo>
                    <a:pt x="226" y="340"/>
                  </a:lnTo>
                  <a:lnTo>
                    <a:pt x="226" y="340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42" y="324"/>
                  </a:lnTo>
                  <a:lnTo>
                    <a:pt x="242" y="316"/>
                  </a:lnTo>
                  <a:lnTo>
                    <a:pt x="242" y="316"/>
                  </a:lnTo>
                  <a:lnTo>
                    <a:pt x="242" y="310"/>
                  </a:lnTo>
                  <a:lnTo>
                    <a:pt x="246" y="302"/>
                  </a:lnTo>
                  <a:lnTo>
                    <a:pt x="250" y="294"/>
                  </a:lnTo>
                  <a:lnTo>
                    <a:pt x="254" y="290"/>
                  </a:lnTo>
                  <a:lnTo>
                    <a:pt x="254" y="290"/>
                  </a:lnTo>
                  <a:lnTo>
                    <a:pt x="258" y="290"/>
                  </a:lnTo>
                  <a:lnTo>
                    <a:pt x="264" y="290"/>
                  </a:lnTo>
                  <a:lnTo>
                    <a:pt x="268" y="292"/>
                  </a:lnTo>
                  <a:lnTo>
                    <a:pt x="274" y="296"/>
                  </a:lnTo>
                  <a:lnTo>
                    <a:pt x="274" y="296"/>
                  </a:lnTo>
                  <a:lnTo>
                    <a:pt x="280" y="300"/>
                  </a:lnTo>
                  <a:lnTo>
                    <a:pt x="288" y="300"/>
                  </a:lnTo>
                  <a:lnTo>
                    <a:pt x="296" y="296"/>
                  </a:lnTo>
                  <a:lnTo>
                    <a:pt x="302" y="290"/>
                  </a:lnTo>
                  <a:lnTo>
                    <a:pt x="302" y="290"/>
                  </a:lnTo>
                  <a:lnTo>
                    <a:pt x="308" y="282"/>
                  </a:lnTo>
                  <a:lnTo>
                    <a:pt x="310" y="274"/>
                  </a:lnTo>
                  <a:lnTo>
                    <a:pt x="308" y="268"/>
                  </a:lnTo>
                  <a:lnTo>
                    <a:pt x="306" y="262"/>
                  </a:lnTo>
                  <a:lnTo>
                    <a:pt x="306" y="262"/>
                  </a:lnTo>
                  <a:lnTo>
                    <a:pt x="302" y="256"/>
                  </a:lnTo>
                  <a:lnTo>
                    <a:pt x="300" y="248"/>
                  </a:lnTo>
                  <a:lnTo>
                    <a:pt x="300" y="240"/>
                  </a:lnTo>
                  <a:lnTo>
                    <a:pt x="302" y="234"/>
                  </a:lnTo>
                  <a:lnTo>
                    <a:pt x="302" y="234"/>
                  </a:lnTo>
                  <a:lnTo>
                    <a:pt x="304" y="230"/>
                  </a:lnTo>
                  <a:lnTo>
                    <a:pt x="310" y="228"/>
                  </a:lnTo>
                  <a:lnTo>
                    <a:pt x="316" y="228"/>
                  </a:lnTo>
                  <a:lnTo>
                    <a:pt x="322" y="228"/>
                  </a:lnTo>
                  <a:lnTo>
                    <a:pt x="322" y="228"/>
                  </a:lnTo>
                  <a:lnTo>
                    <a:pt x="330" y="228"/>
                  </a:lnTo>
                  <a:lnTo>
                    <a:pt x="336" y="224"/>
                  </a:lnTo>
                  <a:lnTo>
                    <a:pt x="340" y="218"/>
                  </a:lnTo>
                  <a:lnTo>
                    <a:pt x="344" y="210"/>
                  </a:lnTo>
                  <a:lnTo>
                    <a:pt x="344" y="210"/>
                  </a:lnTo>
                  <a:lnTo>
                    <a:pt x="344" y="200"/>
                  </a:lnTo>
                  <a:lnTo>
                    <a:pt x="342" y="192"/>
                  </a:lnTo>
                  <a:lnTo>
                    <a:pt x="338" y="186"/>
                  </a:lnTo>
                  <a:lnTo>
                    <a:pt x="332" y="184"/>
                  </a:lnTo>
                  <a:lnTo>
                    <a:pt x="332" y="184"/>
                  </a:lnTo>
                  <a:lnTo>
                    <a:pt x="326" y="180"/>
                  </a:lnTo>
                  <a:lnTo>
                    <a:pt x="320" y="174"/>
                  </a:lnTo>
                  <a:lnTo>
                    <a:pt x="316" y="166"/>
                  </a:lnTo>
                  <a:lnTo>
                    <a:pt x="316" y="160"/>
                  </a:lnTo>
                  <a:lnTo>
                    <a:pt x="316" y="160"/>
                  </a:lnTo>
                  <a:lnTo>
                    <a:pt x="316" y="156"/>
                  </a:lnTo>
                  <a:lnTo>
                    <a:pt x="320" y="152"/>
                  </a:lnTo>
                  <a:lnTo>
                    <a:pt x="324" y="148"/>
                  </a:lnTo>
                  <a:lnTo>
                    <a:pt x="330" y="146"/>
                  </a:lnTo>
                  <a:lnTo>
                    <a:pt x="330" y="146"/>
                  </a:lnTo>
                  <a:lnTo>
                    <a:pt x="336" y="142"/>
                  </a:lnTo>
                  <a:lnTo>
                    <a:pt x="340" y="136"/>
                  </a:lnTo>
                  <a:lnTo>
                    <a:pt x="340" y="128"/>
                  </a:lnTo>
                  <a:lnTo>
                    <a:pt x="340" y="118"/>
                  </a:lnTo>
                  <a:lnTo>
                    <a:pt x="340" y="118"/>
                  </a:lnTo>
                  <a:lnTo>
                    <a:pt x="336" y="110"/>
                  </a:lnTo>
                  <a:lnTo>
                    <a:pt x="330" y="104"/>
                  </a:lnTo>
                  <a:lnTo>
                    <a:pt x="322" y="102"/>
                  </a:lnTo>
                  <a:lnTo>
                    <a:pt x="316" y="102"/>
                  </a:lnTo>
                  <a:lnTo>
                    <a:pt x="316" y="102"/>
                  </a:lnTo>
                  <a:lnTo>
                    <a:pt x="308" y="102"/>
                  </a:lnTo>
                  <a:lnTo>
                    <a:pt x="302" y="98"/>
                  </a:lnTo>
                  <a:lnTo>
                    <a:pt x="294" y="94"/>
                  </a:lnTo>
                  <a:lnTo>
                    <a:pt x="290" y="90"/>
                  </a:lnTo>
                  <a:lnTo>
                    <a:pt x="290" y="90"/>
                  </a:lnTo>
                  <a:lnTo>
                    <a:pt x="288" y="86"/>
                  </a:lnTo>
                  <a:lnTo>
                    <a:pt x="290" y="82"/>
                  </a:lnTo>
                  <a:lnTo>
                    <a:pt x="292" y="76"/>
                  </a:lnTo>
                  <a:lnTo>
                    <a:pt x="296" y="70"/>
                  </a:lnTo>
                  <a:lnTo>
                    <a:pt x="296" y="70"/>
                  </a:lnTo>
                  <a:lnTo>
                    <a:pt x="298" y="64"/>
                  </a:lnTo>
                  <a:lnTo>
                    <a:pt x="298" y="56"/>
                  </a:lnTo>
                  <a:lnTo>
                    <a:pt x="296" y="50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2" y="38"/>
                  </a:lnTo>
                  <a:lnTo>
                    <a:pt x="274" y="34"/>
                  </a:lnTo>
                  <a:lnTo>
                    <a:pt x="268" y="36"/>
                  </a:lnTo>
                  <a:lnTo>
                    <a:pt x="262" y="40"/>
                  </a:lnTo>
                  <a:lnTo>
                    <a:pt x="262" y="40"/>
                  </a:lnTo>
                  <a:lnTo>
                    <a:pt x="256" y="42"/>
                  </a:lnTo>
                  <a:lnTo>
                    <a:pt x="246" y="44"/>
                  </a:lnTo>
                  <a:lnTo>
                    <a:pt x="238" y="44"/>
                  </a:lnTo>
                  <a:lnTo>
                    <a:pt x="234" y="42"/>
                  </a:lnTo>
                  <a:lnTo>
                    <a:pt x="234" y="42"/>
                  </a:lnTo>
                  <a:lnTo>
                    <a:pt x="230" y="40"/>
                  </a:lnTo>
                  <a:lnTo>
                    <a:pt x="228" y="34"/>
                  </a:lnTo>
                  <a:lnTo>
                    <a:pt x="228" y="28"/>
                  </a:lnTo>
                  <a:lnTo>
                    <a:pt x="228" y="22"/>
                  </a:lnTo>
                  <a:lnTo>
                    <a:pt x="228" y="22"/>
                  </a:lnTo>
                  <a:lnTo>
                    <a:pt x="228" y="16"/>
                  </a:lnTo>
                  <a:lnTo>
                    <a:pt x="224" y="8"/>
                  </a:lnTo>
                  <a:lnTo>
                    <a:pt x="218" y="4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0" y="0"/>
                  </a:lnTo>
                  <a:lnTo>
                    <a:pt x="192" y="2"/>
                  </a:lnTo>
                  <a:lnTo>
                    <a:pt x="186" y="6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80" y="18"/>
                  </a:lnTo>
                  <a:lnTo>
                    <a:pt x="172" y="24"/>
                  </a:lnTo>
                  <a:lnTo>
                    <a:pt x="166" y="28"/>
                  </a:lnTo>
                  <a:lnTo>
                    <a:pt x="160" y="30"/>
                  </a:lnTo>
                  <a:lnTo>
                    <a:pt x="160" y="30"/>
                  </a:lnTo>
                  <a:lnTo>
                    <a:pt x="156" y="28"/>
                  </a:lnTo>
                  <a:lnTo>
                    <a:pt x="152" y="26"/>
                  </a:lnTo>
                  <a:lnTo>
                    <a:pt x="148" y="20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42" y="8"/>
                  </a:lnTo>
                  <a:lnTo>
                    <a:pt x="136" y="4"/>
                  </a:lnTo>
                  <a:lnTo>
                    <a:pt x="128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0" y="10"/>
                  </a:lnTo>
                  <a:lnTo>
                    <a:pt x="104" y="14"/>
                  </a:lnTo>
                  <a:lnTo>
                    <a:pt x="102" y="22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102" y="36"/>
                  </a:lnTo>
                  <a:lnTo>
                    <a:pt x="98" y="44"/>
                  </a:lnTo>
                  <a:lnTo>
                    <a:pt x="94" y="50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86" y="56"/>
                  </a:lnTo>
                  <a:lnTo>
                    <a:pt x="80" y="54"/>
                  </a:lnTo>
                  <a:lnTo>
                    <a:pt x="76" y="52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64" y="46"/>
                  </a:lnTo>
                  <a:lnTo>
                    <a:pt x="56" y="46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36" y="62"/>
                  </a:lnTo>
                  <a:lnTo>
                    <a:pt x="34" y="70"/>
                  </a:lnTo>
                  <a:lnTo>
                    <a:pt x="36" y="78"/>
                  </a:lnTo>
                  <a:lnTo>
                    <a:pt x="38" y="82"/>
                  </a:lnTo>
                  <a:lnTo>
                    <a:pt x="38" y="82"/>
                  </a:lnTo>
                  <a:close/>
                  <a:moveTo>
                    <a:pt x="142" y="76"/>
                  </a:moveTo>
                  <a:lnTo>
                    <a:pt x="142" y="76"/>
                  </a:lnTo>
                  <a:lnTo>
                    <a:pt x="162" y="72"/>
                  </a:lnTo>
                  <a:lnTo>
                    <a:pt x="180" y="72"/>
                  </a:lnTo>
                  <a:lnTo>
                    <a:pt x="200" y="76"/>
                  </a:lnTo>
                  <a:lnTo>
                    <a:pt x="218" y="82"/>
                  </a:lnTo>
                  <a:lnTo>
                    <a:pt x="234" y="94"/>
                  </a:lnTo>
                  <a:lnTo>
                    <a:pt x="248" y="106"/>
                  </a:lnTo>
                  <a:lnTo>
                    <a:pt x="260" y="122"/>
                  </a:lnTo>
                  <a:lnTo>
                    <a:pt x="268" y="142"/>
                  </a:lnTo>
                  <a:lnTo>
                    <a:pt x="268" y="142"/>
                  </a:lnTo>
                  <a:lnTo>
                    <a:pt x="272" y="162"/>
                  </a:lnTo>
                  <a:lnTo>
                    <a:pt x="272" y="182"/>
                  </a:lnTo>
                  <a:lnTo>
                    <a:pt x="268" y="200"/>
                  </a:lnTo>
                  <a:lnTo>
                    <a:pt x="262" y="218"/>
                  </a:lnTo>
                  <a:lnTo>
                    <a:pt x="252" y="234"/>
                  </a:lnTo>
                  <a:lnTo>
                    <a:pt x="238" y="248"/>
                  </a:lnTo>
                  <a:lnTo>
                    <a:pt x="222" y="260"/>
                  </a:lnTo>
                  <a:lnTo>
                    <a:pt x="202" y="268"/>
                  </a:lnTo>
                  <a:lnTo>
                    <a:pt x="202" y="268"/>
                  </a:lnTo>
                  <a:lnTo>
                    <a:pt x="182" y="272"/>
                  </a:lnTo>
                  <a:lnTo>
                    <a:pt x="164" y="272"/>
                  </a:lnTo>
                  <a:lnTo>
                    <a:pt x="144" y="270"/>
                  </a:lnTo>
                  <a:lnTo>
                    <a:pt x="126" y="262"/>
                  </a:lnTo>
                  <a:lnTo>
                    <a:pt x="110" y="252"/>
                  </a:lnTo>
                  <a:lnTo>
                    <a:pt x="96" y="238"/>
                  </a:lnTo>
                  <a:lnTo>
                    <a:pt x="84" y="222"/>
                  </a:lnTo>
                  <a:lnTo>
                    <a:pt x="76" y="204"/>
                  </a:lnTo>
                  <a:lnTo>
                    <a:pt x="76" y="204"/>
                  </a:lnTo>
                  <a:lnTo>
                    <a:pt x="72" y="184"/>
                  </a:lnTo>
                  <a:lnTo>
                    <a:pt x="72" y="164"/>
                  </a:lnTo>
                  <a:lnTo>
                    <a:pt x="76" y="144"/>
                  </a:lnTo>
                  <a:lnTo>
                    <a:pt x="82" y="126"/>
                  </a:lnTo>
                  <a:lnTo>
                    <a:pt x="92" y="110"/>
                  </a:lnTo>
                  <a:lnTo>
                    <a:pt x="106" y="96"/>
                  </a:lnTo>
                  <a:lnTo>
                    <a:pt x="122" y="84"/>
                  </a:lnTo>
                  <a:lnTo>
                    <a:pt x="142" y="76"/>
                  </a:lnTo>
                  <a:lnTo>
                    <a:pt x="142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5308593" y="2025650"/>
              <a:ext cx="352425" cy="349250"/>
            </a:xfrm>
            <a:custGeom>
              <a:avLst/>
              <a:gdLst/>
              <a:ahLst/>
              <a:cxnLst>
                <a:cxn ang="0">
                  <a:pos x="28" y="70"/>
                </a:cxn>
                <a:cxn ang="0">
                  <a:pos x="14" y="74"/>
                </a:cxn>
                <a:cxn ang="0">
                  <a:pos x="0" y="86"/>
                </a:cxn>
                <a:cxn ang="0">
                  <a:pos x="8" y="102"/>
                </a:cxn>
                <a:cxn ang="0">
                  <a:pos x="18" y="120"/>
                </a:cxn>
                <a:cxn ang="0">
                  <a:pos x="4" y="134"/>
                </a:cxn>
                <a:cxn ang="0">
                  <a:pos x="10" y="154"/>
                </a:cxn>
                <a:cxn ang="0">
                  <a:pos x="30" y="156"/>
                </a:cxn>
                <a:cxn ang="0">
                  <a:pos x="32" y="176"/>
                </a:cxn>
                <a:cxn ang="0">
                  <a:pos x="36" y="194"/>
                </a:cxn>
                <a:cxn ang="0">
                  <a:pos x="54" y="196"/>
                </a:cxn>
                <a:cxn ang="0">
                  <a:pos x="72" y="194"/>
                </a:cxn>
                <a:cxn ang="0">
                  <a:pos x="76" y="212"/>
                </a:cxn>
                <a:cxn ang="0">
                  <a:pos x="94" y="220"/>
                </a:cxn>
                <a:cxn ang="0">
                  <a:pos x="106" y="208"/>
                </a:cxn>
                <a:cxn ang="0">
                  <a:pos x="124" y="204"/>
                </a:cxn>
                <a:cxn ang="0">
                  <a:pos x="140" y="218"/>
                </a:cxn>
                <a:cxn ang="0">
                  <a:pos x="156" y="208"/>
                </a:cxn>
                <a:cxn ang="0">
                  <a:pos x="164" y="186"/>
                </a:cxn>
                <a:cxn ang="0">
                  <a:pos x="176" y="190"/>
                </a:cxn>
                <a:cxn ang="0">
                  <a:pos x="194" y="186"/>
                </a:cxn>
                <a:cxn ang="0">
                  <a:pos x="196" y="168"/>
                </a:cxn>
                <a:cxn ang="0">
                  <a:pos x="196" y="148"/>
                </a:cxn>
                <a:cxn ang="0">
                  <a:pos x="216" y="144"/>
                </a:cxn>
                <a:cxn ang="0">
                  <a:pos x="220" y="122"/>
                </a:cxn>
                <a:cxn ang="0">
                  <a:pos x="206" y="110"/>
                </a:cxn>
                <a:cxn ang="0">
                  <a:pos x="212" y="92"/>
                </a:cxn>
                <a:cxn ang="0">
                  <a:pos x="218" y="76"/>
                </a:cxn>
                <a:cxn ang="0">
                  <a:pos x="204" y="64"/>
                </a:cxn>
                <a:cxn ang="0">
                  <a:pos x="188" y="58"/>
                </a:cxn>
                <a:cxn ang="0">
                  <a:pos x="192" y="40"/>
                </a:cxn>
                <a:cxn ang="0">
                  <a:pos x="182" y="22"/>
                </a:cxn>
                <a:cxn ang="0">
                  <a:pos x="164" y="26"/>
                </a:cxn>
                <a:cxn ang="0">
                  <a:pos x="148" y="22"/>
                </a:cxn>
                <a:cxn ang="0">
                  <a:pos x="140" y="2"/>
                </a:cxn>
                <a:cxn ang="0">
                  <a:pos x="120" y="4"/>
                </a:cxn>
                <a:cxn ang="0">
                  <a:pos x="104" y="18"/>
                </a:cxn>
                <a:cxn ang="0">
                  <a:pos x="94" y="8"/>
                </a:cxn>
                <a:cxn ang="0">
                  <a:pos x="76" y="2"/>
                </a:cxn>
                <a:cxn ang="0">
                  <a:pos x="66" y="18"/>
                </a:cxn>
                <a:cxn ang="0">
                  <a:pos x="56" y="34"/>
                </a:cxn>
                <a:cxn ang="0">
                  <a:pos x="36" y="28"/>
                </a:cxn>
                <a:cxn ang="0">
                  <a:pos x="22" y="44"/>
                </a:cxn>
                <a:cxn ang="0">
                  <a:pos x="92" y="48"/>
                </a:cxn>
                <a:cxn ang="0">
                  <a:pos x="152" y="58"/>
                </a:cxn>
                <a:cxn ang="0">
                  <a:pos x="176" y="102"/>
                </a:cxn>
                <a:cxn ang="0">
                  <a:pos x="154" y="160"/>
                </a:cxn>
                <a:cxn ang="0">
                  <a:pos x="106" y="174"/>
                </a:cxn>
                <a:cxn ang="0">
                  <a:pos x="54" y="142"/>
                </a:cxn>
                <a:cxn ang="0">
                  <a:pos x="48" y="92"/>
                </a:cxn>
                <a:cxn ang="0">
                  <a:pos x="92" y="48"/>
                </a:cxn>
              </a:cxnLst>
              <a:rect l="0" t="0" r="r" b="b"/>
              <a:pathLst>
                <a:path w="222" h="220">
                  <a:moveTo>
                    <a:pt x="26" y="52"/>
                  </a:moveTo>
                  <a:lnTo>
                    <a:pt x="26" y="52"/>
                  </a:lnTo>
                  <a:lnTo>
                    <a:pt x="28" y="56"/>
                  </a:lnTo>
                  <a:lnTo>
                    <a:pt x="28" y="62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6" y="72"/>
                  </a:lnTo>
                  <a:lnTo>
                    <a:pt x="2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0" y="74"/>
                  </a:lnTo>
                  <a:lnTo>
                    <a:pt x="6" y="76"/>
                  </a:lnTo>
                  <a:lnTo>
                    <a:pt x="2" y="80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2"/>
                  </a:lnTo>
                  <a:lnTo>
                    <a:pt x="2" y="98"/>
                  </a:lnTo>
                  <a:lnTo>
                    <a:pt x="4" y="100"/>
                  </a:lnTo>
                  <a:lnTo>
                    <a:pt x="8" y="102"/>
                  </a:lnTo>
                  <a:lnTo>
                    <a:pt x="8" y="102"/>
                  </a:lnTo>
                  <a:lnTo>
                    <a:pt x="12" y="106"/>
                  </a:lnTo>
                  <a:lnTo>
                    <a:pt x="16" y="110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8" y="120"/>
                  </a:lnTo>
                  <a:lnTo>
                    <a:pt x="16" y="122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6" y="130"/>
                  </a:lnTo>
                  <a:lnTo>
                    <a:pt x="4" y="134"/>
                  </a:lnTo>
                  <a:lnTo>
                    <a:pt x="2" y="138"/>
                  </a:lnTo>
                  <a:lnTo>
                    <a:pt x="4" y="144"/>
                  </a:lnTo>
                  <a:lnTo>
                    <a:pt x="4" y="144"/>
                  </a:lnTo>
                  <a:lnTo>
                    <a:pt x="6" y="150"/>
                  </a:lnTo>
                  <a:lnTo>
                    <a:pt x="10" y="154"/>
                  </a:lnTo>
                  <a:lnTo>
                    <a:pt x="14" y="156"/>
                  </a:lnTo>
                  <a:lnTo>
                    <a:pt x="18" y="156"/>
                  </a:lnTo>
                  <a:lnTo>
                    <a:pt x="18" y="156"/>
                  </a:lnTo>
                  <a:lnTo>
                    <a:pt x="26" y="154"/>
                  </a:lnTo>
                  <a:lnTo>
                    <a:pt x="30" y="156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4" y="166"/>
                  </a:lnTo>
                  <a:lnTo>
                    <a:pt x="34" y="172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0" y="180"/>
                  </a:lnTo>
                  <a:lnTo>
                    <a:pt x="30" y="184"/>
                  </a:lnTo>
                  <a:lnTo>
                    <a:pt x="32" y="190"/>
                  </a:lnTo>
                  <a:lnTo>
                    <a:pt x="36" y="194"/>
                  </a:lnTo>
                  <a:lnTo>
                    <a:pt x="36" y="194"/>
                  </a:lnTo>
                  <a:lnTo>
                    <a:pt x="40" y="196"/>
                  </a:lnTo>
                  <a:lnTo>
                    <a:pt x="46" y="198"/>
                  </a:lnTo>
                  <a:lnTo>
                    <a:pt x="50" y="198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8" y="194"/>
                  </a:lnTo>
                  <a:lnTo>
                    <a:pt x="62" y="192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4" y="196"/>
                  </a:lnTo>
                  <a:lnTo>
                    <a:pt x="74" y="198"/>
                  </a:lnTo>
                  <a:lnTo>
                    <a:pt x="76" y="206"/>
                  </a:lnTo>
                  <a:lnTo>
                    <a:pt x="76" y="206"/>
                  </a:lnTo>
                  <a:lnTo>
                    <a:pt x="76" y="212"/>
                  </a:lnTo>
                  <a:lnTo>
                    <a:pt x="78" y="216"/>
                  </a:lnTo>
                  <a:lnTo>
                    <a:pt x="82" y="218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94" y="220"/>
                  </a:lnTo>
                  <a:lnTo>
                    <a:pt x="98" y="220"/>
                  </a:lnTo>
                  <a:lnTo>
                    <a:pt x="102" y="216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6" y="208"/>
                  </a:lnTo>
                  <a:lnTo>
                    <a:pt x="110" y="206"/>
                  </a:lnTo>
                  <a:lnTo>
                    <a:pt x="118" y="202"/>
                  </a:lnTo>
                  <a:lnTo>
                    <a:pt x="118" y="202"/>
                  </a:lnTo>
                  <a:lnTo>
                    <a:pt x="122" y="202"/>
                  </a:lnTo>
                  <a:lnTo>
                    <a:pt x="124" y="204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30" y="216"/>
                  </a:lnTo>
                  <a:lnTo>
                    <a:pt x="134" y="218"/>
                  </a:lnTo>
                  <a:lnTo>
                    <a:pt x="140" y="218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50" y="214"/>
                  </a:lnTo>
                  <a:lnTo>
                    <a:pt x="154" y="212"/>
                  </a:lnTo>
                  <a:lnTo>
                    <a:pt x="156" y="208"/>
                  </a:lnTo>
                  <a:lnTo>
                    <a:pt x="156" y="202"/>
                  </a:lnTo>
                  <a:lnTo>
                    <a:pt x="156" y="202"/>
                  </a:lnTo>
                  <a:lnTo>
                    <a:pt x="156" y="198"/>
                  </a:lnTo>
                  <a:lnTo>
                    <a:pt x="158" y="192"/>
                  </a:lnTo>
                  <a:lnTo>
                    <a:pt x="164" y="186"/>
                  </a:lnTo>
                  <a:lnTo>
                    <a:pt x="164" y="186"/>
                  </a:lnTo>
                  <a:lnTo>
                    <a:pt x="166" y="186"/>
                  </a:lnTo>
                  <a:lnTo>
                    <a:pt x="170" y="186"/>
                  </a:lnTo>
                  <a:lnTo>
                    <a:pt x="176" y="190"/>
                  </a:lnTo>
                  <a:lnTo>
                    <a:pt x="176" y="190"/>
                  </a:lnTo>
                  <a:lnTo>
                    <a:pt x="180" y="192"/>
                  </a:lnTo>
                  <a:lnTo>
                    <a:pt x="186" y="192"/>
                  </a:lnTo>
                  <a:lnTo>
                    <a:pt x="190" y="190"/>
                  </a:lnTo>
                  <a:lnTo>
                    <a:pt x="194" y="186"/>
                  </a:lnTo>
                  <a:lnTo>
                    <a:pt x="194" y="186"/>
                  </a:lnTo>
                  <a:lnTo>
                    <a:pt x="198" y="180"/>
                  </a:lnTo>
                  <a:lnTo>
                    <a:pt x="200" y="176"/>
                  </a:lnTo>
                  <a:lnTo>
                    <a:pt x="200" y="172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4" y="164"/>
                  </a:lnTo>
                  <a:lnTo>
                    <a:pt x="194" y="158"/>
                  </a:lnTo>
                  <a:lnTo>
                    <a:pt x="194" y="150"/>
                  </a:lnTo>
                  <a:lnTo>
                    <a:pt x="194" y="150"/>
                  </a:lnTo>
                  <a:lnTo>
                    <a:pt x="196" y="148"/>
                  </a:lnTo>
                  <a:lnTo>
                    <a:pt x="200" y="146"/>
                  </a:lnTo>
                  <a:lnTo>
                    <a:pt x="208" y="146"/>
                  </a:lnTo>
                  <a:lnTo>
                    <a:pt x="208" y="146"/>
                  </a:lnTo>
                  <a:lnTo>
                    <a:pt x="212" y="146"/>
                  </a:lnTo>
                  <a:lnTo>
                    <a:pt x="216" y="144"/>
                  </a:lnTo>
                  <a:lnTo>
                    <a:pt x="220" y="140"/>
                  </a:lnTo>
                  <a:lnTo>
                    <a:pt x="222" y="134"/>
                  </a:lnTo>
                  <a:lnTo>
                    <a:pt x="222" y="134"/>
                  </a:lnTo>
                  <a:lnTo>
                    <a:pt x="222" y="128"/>
                  </a:lnTo>
                  <a:lnTo>
                    <a:pt x="220" y="122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14" y="116"/>
                  </a:lnTo>
                  <a:lnTo>
                    <a:pt x="210" y="114"/>
                  </a:lnTo>
                  <a:lnTo>
                    <a:pt x="206" y="110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4" y="100"/>
                  </a:lnTo>
                  <a:lnTo>
                    <a:pt x="206" y="96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16" y="90"/>
                  </a:lnTo>
                  <a:lnTo>
                    <a:pt x="218" y="86"/>
                  </a:lnTo>
                  <a:lnTo>
                    <a:pt x="220" y="82"/>
                  </a:lnTo>
                  <a:lnTo>
                    <a:pt x="218" y="76"/>
                  </a:lnTo>
                  <a:lnTo>
                    <a:pt x="218" y="76"/>
                  </a:lnTo>
                  <a:lnTo>
                    <a:pt x="216" y="70"/>
                  </a:lnTo>
                  <a:lnTo>
                    <a:pt x="212" y="66"/>
                  </a:lnTo>
                  <a:lnTo>
                    <a:pt x="208" y="64"/>
                  </a:lnTo>
                  <a:lnTo>
                    <a:pt x="204" y="64"/>
                  </a:lnTo>
                  <a:lnTo>
                    <a:pt x="204" y="64"/>
                  </a:lnTo>
                  <a:lnTo>
                    <a:pt x="200" y="64"/>
                  </a:lnTo>
                  <a:lnTo>
                    <a:pt x="194" y="62"/>
                  </a:lnTo>
                  <a:lnTo>
                    <a:pt x="188" y="58"/>
                  </a:lnTo>
                  <a:lnTo>
                    <a:pt x="188" y="58"/>
                  </a:lnTo>
                  <a:lnTo>
                    <a:pt x="186" y="54"/>
                  </a:lnTo>
                  <a:lnTo>
                    <a:pt x="186" y="52"/>
                  </a:lnTo>
                  <a:lnTo>
                    <a:pt x="190" y="44"/>
                  </a:lnTo>
                  <a:lnTo>
                    <a:pt x="190" y="44"/>
                  </a:lnTo>
                  <a:lnTo>
                    <a:pt x="192" y="40"/>
                  </a:lnTo>
                  <a:lnTo>
                    <a:pt x="192" y="36"/>
                  </a:lnTo>
                  <a:lnTo>
                    <a:pt x="190" y="30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2" y="22"/>
                  </a:lnTo>
                  <a:lnTo>
                    <a:pt x="178" y="22"/>
                  </a:lnTo>
                  <a:lnTo>
                    <a:pt x="172" y="22"/>
                  </a:lnTo>
                  <a:lnTo>
                    <a:pt x="168" y="24"/>
                  </a:lnTo>
                  <a:lnTo>
                    <a:pt x="168" y="24"/>
                  </a:lnTo>
                  <a:lnTo>
                    <a:pt x="164" y="26"/>
                  </a:lnTo>
                  <a:lnTo>
                    <a:pt x="160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48" y="24"/>
                  </a:lnTo>
                  <a:lnTo>
                    <a:pt x="148" y="22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8"/>
                  </a:lnTo>
                  <a:lnTo>
                    <a:pt x="144" y="4"/>
                  </a:lnTo>
                  <a:lnTo>
                    <a:pt x="140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30" y="0"/>
                  </a:lnTo>
                  <a:lnTo>
                    <a:pt x="124" y="0"/>
                  </a:lnTo>
                  <a:lnTo>
                    <a:pt x="120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6" y="10"/>
                  </a:lnTo>
                  <a:lnTo>
                    <a:pt x="112" y="1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0" y="18"/>
                  </a:lnTo>
                  <a:lnTo>
                    <a:pt x="98" y="16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2" y="4"/>
                  </a:lnTo>
                  <a:lnTo>
                    <a:pt x="88" y="2"/>
                  </a:lnTo>
                  <a:lnTo>
                    <a:pt x="8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8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4" y="2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2" y="34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2" y="28"/>
                  </a:lnTo>
                  <a:lnTo>
                    <a:pt x="36" y="28"/>
                  </a:lnTo>
                  <a:lnTo>
                    <a:pt x="32" y="30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2" y="44"/>
                  </a:lnTo>
                  <a:lnTo>
                    <a:pt x="24" y="48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92" y="48"/>
                  </a:moveTo>
                  <a:lnTo>
                    <a:pt x="92" y="48"/>
                  </a:lnTo>
                  <a:lnTo>
                    <a:pt x="104" y="46"/>
                  </a:lnTo>
                  <a:lnTo>
                    <a:pt x="116" y="46"/>
                  </a:lnTo>
                  <a:lnTo>
                    <a:pt x="130" y="48"/>
                  </a:lnTo>
                  <a:lnTo>
                    <a:pt x="140" y="52"/>
                  </a:lnTo>
                  <a:lnTo>
                    <a:pt x="152" y="58"/>
                  </a:lnTo>
                  <a:lnTo>
                    <a:pt x="160" y="68"/>
                  </a:lnTo>
                  <a:lnTo>
                    <a:pt x="168" y="78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6" y="102"/>
                  </a:lnTo>
                  <a:lnTo>
                    <a:pt x="176" y="116"/>
                  </a:lnTo>
                  <a:lnTo>
                    <a:pt x="174" y="128"/>
                  </a:lnTo>
                  <a:lnTo>
                    <a:pt x="168" y="140"/>
                  </a:lnTo>
                  <a:lnTo>
                    <a:pt x="162" y="150"/>
                  </a:lnTo>
                  <a:lnTo>
                    <a:pt x="154" y="160"/>
                  </a:lnTo>
                  <a:lnTo>
                    <a:pt x="144" y="166"/>
                  </a:lnTo>
                  <a:lnTo>
                    <a:pt x="130" y="172"/>
                  </a:lnTo>
                  <a:lnTo>
                    <a:pt x="130" y="172"/>
                  </a:lnTo>
                  <a:lnTo>
                    <a:pt x="118" y="174"/>
                  </a:lnTo>
                  <a:lnTo>
                    <a:pt x="106" y="174"/>
                  </a:lnTo>
                  <a:lnTo>
                    <a:pt x="94" y="172"/>
                  </a:lnTo>
                  <a:lnTo>
                    <a:pt x="82" y="168"/>
                  </a:lnTo>
                  <a:lnTo>
                    <a:pt x="70" y="160"/>
                  </a:lnTo>
                  <a:lnTo>
                    <a:pt x="62" y="152"/>
                  </a:lnTo>
                  <a:lnTo>
                    <a:pt x="54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6" y="116"/>
                  </a:lnTo>
                  <a:lnTo>
                    <a:pt x="46" y="104"/>
                  </a:lnTo>
                  <a:lnTo>
                    <a:pt x="48" y="92"/>
                  </a:lnTo>
                  <a:lnTo>
                    <a:pt x="54" y="80"/>
                  </a:lnTo>
                  <a:lnTo>
                    <a:pt x="60" y="70"/>
                  </a:lnTo>
                  <a:lnTo>
                    <a:pt x="68" y="60"/>
                  </a:lnTo>
                  <a:lnTo>
                    <a:pt x="80" y="54"/>
                  </a:lnTo>
                  <a:lnTo>
                    <a:pt x="92" y="48"/>
                  </a:lnTo>
                  <a:lnTo>
                    <a:pt x="9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5311776" y="2378075"/>
              <a:ext cx="269874" cy="269875"/>
            </a:xfrm>
            <a:custGeom>
              <a:avLst/>
              <a:gdLst/>
              <a:ahLst/>
              <a:cxnLst>
                <a:cxn ang="0">
                  <a:pos x="20" y="48"/>
                </a:cxn>
                <a:cxn ang="0">
                  <a:pos x="10" y="58"/>
                </a:cxn>
                <a:cxn ang="0">
                  <a:pos x="2" y="62"/>
                </a:cxn>
                <a:cxn ang="0">
                  <a:pos x="0" y="76"/>
                </a:cxn>
                <a:cxn ang="0">
                  <a:pos x="8" y="82"/>
                </a:cxn>
                <a:cxn ang="0">
                  <a:pos x="12" y="96"/>
                </a:cxn>
                <a:cxn ang="0">
                  <a:pos x="2" y="104"/>
                </a:cxn>
                <a:cxn ang="0">
                  <a:pos x="4" y="116"/>
                </a:cxn>
                <a:cxn ang="0">
                  <a:pos x="14" y="120"/>
                </a:cxn>
                <a:cxn ang="0">
                  <a:pos x="24" y="128"/>
                </a:cxn>
                <a:cxn ang="0">
                  <a:pos x="22" y="138"/>
                </a:cxn>
                <a:cxn ang="0">
                  <a:pos x="26" y="150"/>
                </a:cxn>
                <a:cxn ang="0">
                  <a:pos x="40" y="152"/>
                </a:cxn>
                <a:cxn ang="0">
                  <a:pos x="54" y="150"/>
                </a:cxn>
                <a:cxn ang="0">
                  <a:pos x="56" y="160"/>
                </a:cxn>
                <a:cxn ang="0">
                  <a:pos x="66" y="170"/>
                </a:cxn>
                <a:cxn ang="0">
                  <a:pos x="78" y="168"/>
                </a:cxn>
                <a:cxn ang="0">
                  <a:pos x="84" y="158"/>
                </a:cxn>
                <a:cxn ang="0">
                  <a:pos x="98" y="164"/>
                </a:cxn>
                <a:cxn ang="0">
                  <a:pos x="106" y="168"/>
                </a:cxn>
                <a:cxn ang="0">
                  <a:pos x="118" y="164"/>
                </a:cxn>
                <a:cxn ang="0">
                  <a:pos x="120" y="154"/>
                </a:cxn>
                <a:cxn ang="0">
                  <a:pos x="130" y="144"/>
                </a:cxn>
                <a:cxn ang="0">
                  <a:pos x="142" y="148"/>
                </a:cxn>
                <a:cxn ang="0">
                  <a:pos x="152" y="140"/>
                </a:cxn>
                <a:cxn ang="0">
                  <a:pos x="150" y="130"/>
                </a:cxn>
                <a:cxn ang="0">
                  <a:pos x="148" y="116"/>
                </a:cxn>
                <a:cxn ang="0">
                  <a:pos x="162" y="112"/>
                </a:cxn>
                <a:cxn ang="0">
                  <a:pos x="170" y="104"/>
                </a:cxn>
                <a:cxn ang="0">
                  <a:pos x="164" y="90"/>
                </a:cxn>
                <a:cxn ang="0">
                  <a:pos x="156" y="80"/>
                </a:cxn>
                <a:cxn ang="0">
                  <a:pos x="162" y="72"/>
                </a:cxn>
                <a:cxn ang="0">
                  <a:pos x="168" y="58"/>
                </a:cxn>
                <a:cxn ang="0">
                  <a:pos x="160" y="50"/>
                </a:cxn>
                <a:cxn ang="0">
                  <a:pos x="148" y="48"/>
                </a:cxn>
                <a:cxn ang="0">
                  <a:pos x="146" y="34"/>
                </a:cxn>
                <a:cxn ang="0">
                  <a:pos x="146" y="24"/>
                </a:cxn>
                <a:cxn ang="0">
                  <a:pos x="136" y="18"/>
                </a:cxn>
                <a:cxn ang="0">
                  <a:pos x="126" y="22"/>
                </a:cxn>
                <a:cxn ang="0">
                  <a:pos x="112" y="18"/>
                </a:cxn>
                <a:cxn ang="0">
                  <a:pos x="110" y="4"/>
                </a:cxn>
                <a:cxn ang="0">
                  <a:pos x="98" y="0"/>
                </a:cxn>
                <a:cxn ang="0">
                  <a:pos x="90" y="6"/>
                </a:cxn>
                <a:cxn ang="0">
                  <a:pos x="78" y="14"/>
                </a:cxn>
                <a:cxn ang="0">
                  <a:pos x="70" y="4"/>
                </a:cxn>
                <a:cxn ang="0">
                  <a:pos x="58" y="2"/>
                </a:cxn>
                <a:cxn ang="0">
                  <a:pos x="50" y="14"/>
                </a:cxn>
                <a:cxn ang="0">
                  <a:pos x="44" y="26"/>
                </a:cxn>
                <a:cxn ang="0">
                  <a:pos x="34" y="24"/>
                </a:cxn>
                <a:cxn ang="0">
                  <a:pos x="20" y="28"/>
                </a:cxn>
                <a:cxn ang="0">
                  <a:pos x="16" y="38"/>
                </a:cxn>
                <a:cxn ang="0">
                  <a:pos x="70" y="38"/>
                </a:cxn>
                <a:cxn ang="0">
                  <a:pos x="108" y="40"/>
                </a:cxn>
                <a:cxn ang="0">
                  <a:pos x="132" y="70"/>
                </a:cxn>
                <a:cxn ang="0">
                  <a:pos x="132" y="100"/>
                </a:cxn>
                <a:cxn ang="0">
                  <a:pos x="108" y="128"/>
                </a:cxn>
                <a:cxn ang="0">
                  <a:pos x="80" y="136"/>
                </a:cxn>
                <a:cxn ang="0">
                  <a:pos x="46" y="118"/>
                </a:cxn>
                <a:cxn ang="0">
                  <a:pos x="34" y="90"/>
                </a:cxn>
                <a:cxn ang="0">
                  <a:pos x="46" y="54"/>
                </a:cxn>
                <a:cxn ang="0">
                  <a:pos x="70" y="38"/>
                </a:cxn>
              </a:cxnLst>
              <a:rect l="0" t="0" r="r" b="b"/>
              <a:pathLst>
                <a:path w="170" h="170">
                  <a:moveTo>
                    <a:pt x="18" y="42"/>
                  </a:moveTo>
                  <a:lnTo>
                    <a:pt x="18" y="42"/>
                  </a:lnTo>
                  <a:lnTo>
                    <a:pt x="20" y="44"/>
                  </a:lnTo>
                  <a:lnTo>
                    <a:pt x="20" y="4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16" y="58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8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6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2" y="96"/>
                  </a:lnTo>
                  <a:lnTo>
                    <a:pt x="6" y="98"/>
                  </a:lnTo>
                  <a:lnTo>
                    <a:pt x="6" y="98"/>
                  </a:lnTo>
                  <a:lnTo>
                    <a:pt x="4" y="100"/>
                  </a:lnTo>
                  <a:lnTo>
                    <a:pt x="2" y="104"/>
                  </a:lnTo>
                  <a:lnTo>
                    <a:pt x="0" y="108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10" y="120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20" y="120"/>
                  </a:lnTo>
                  <a:lnTo>
                    <a:pt x="24" y="122"/>
                  </a:lnTo>
                  <a:lnTo>
                    <a:pt x="24" y="122"/>
                  </a:lnTo>
                  <a:lnTo>
                    <a:pt x="24" y="128"/>
                  </a:lnTo>
                  <a:lnTo>
                    <a:pt x="24" y="132"/>
                  </a:lnTo>
                  <a:lnTo>
                    <a:pt x="24" y="136"/>
                  </a:lnTo>
                  <a:lnTo>
                    <a:pt x="24" y="136"/>
                  </a:lnTo>
                  <a:lnTo>
                    <a:pt x="22" y="138"/>
                  </a:lnTo>
                  <a:lnTo>
                    <a:pt x="22" y="142"/>
                  </a:lnTo>
                  <a:lnTo>
                    <a:pt x="24" y="146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30" y="152"/>
                  </a:lnTo>
                  <a:lnTo>
                    <a:pt x="34" y="154"/>
                  </a:lnTo>
                  <a:lnTo>
                    <a:pt x="38" y="154"/>
                  </a:lnTo>
                  <a:lnTo>
                    <a:pt x="40" y="152"/>
                  </a:lnTo>
                  <a:lnTo>
                    <a:pt x="40" y="152"/>
                  </a:lnTo>
                  <a:lnTo>
                    <a:pt x="44" y="150"/>
                  </a:lnTo>
                  <a:lnTo>
                    <a:pt x="48" y="148"/>
                  </a:lnTo>
                  <a:lnTo>
                    <a:pt x="54" y="150"/>
                  </a:lnTo>
                  <a:lnTo>
                    <a:pt x="54" y="150"/>
                  </a:lnTo>
                  <a:lnTo>
                    <a:pt x="56" y="154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4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0"/>
                  </a:lnTo>
                  <a:lnTo>
                    <a:pt x="66" y="170"/>
                  </a:lnTo>
                  <a:lnTo>
                    <a:pt x="70" y="170"/>
                  </a:lnTo>
                  <a:lnTo>
                    <a:pt x="74" y="170"/>
                  </a:lnTo>
                  <a:lnTo>
                    <a:pt x="78" y="168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0" y="162"/>
                  </a:lnTo>
                  <a:lnTo>
                    <a:pt x="84" y="158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4" y="158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100" y="166"/>
                  </a:lnTo>
                  <a:lnTo>
                    <a:pt x="102" y="168"/>
                  </a:lnTo>
                  <a:lnTo>
                    <a:pt x="106" y="168"/>
                  </a:lnTo>
                  <a:lnTo>
                    <a:pt x="112" y="168"/>
                  </a:lnTo>
                  <a:lnTo>
                    <a:pt x="112" y="168"/>
                  </a:lnTo>
                  <a:lnTo>
                    <a:pt x="116" y="166"/>
                  </a:lnTo>
                  <a:lnTo>
                    <a:pt x="118" y="164"/>
                  </a:lnTo>
                  <a:lnTo>
                    <a:pt x="120" y="160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20" y="154"/>
                  </a:lnTo>
                  <a:lnTo>
                    <a:pt x="120" y="150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30" y="144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6"/>
                  </a:lnTo>
                  <a:lnTo>
                    <a:pt x="148" y="144"/>
                  </a:lnTo>
                  <a:lnTo>
                    <a:pt x="148" y="144"/>
                  </a:lnTo>
                  <a:lnTo>
                    <a:pt x="152" y="140"/>
                  </a:lnTo>
                  <a:lnTo>
                    <a:pt x="152" y="136"/>
                  </a:lnTo>
                  <a:lnTo>
                    <a:pt x="152" y="132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48" y="126"/>
                  </a:lnTo>
                  <a:lnTo>
                    <a:pt x="148" y="122"/>
                  </a:lnTo>
                  <a:lnTo>
                    <a:pt x="148" y="116"/>
                  </a:lnTo>
                  <a:lnTo>
                    <a:pt x="148" y="116"/>
                  </a:lnTo>
                  <a:lnTo>
                    <a:pt x="152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62" y="112"/>
                  </a:lnTo>
                  <a:lnTo>
                    <a:pt x="166" y="112"/>
                  </a:lnTo>
                  <a:lnTo>
                    <a:pt x="168" y="108"/>
                  </a:lnTo>
                  <a:lnTo>
                    <a:pt x="170" y="104"/>
                  </a:lnTo>
                  <a:lnTo>
                    <a:pt x="170" y="104"/>
                  </a:lnTo>
                  <a:lnTo>
                    <a:pt x="170" y="100"/>
                  </a:lnTo>
                  <a:lnTo>
                    <a:pt x="168" y="96"/>
                  </a:lnTo>
                  <a:lnTo>
                    <a:pt x="166" y="92"/>
                  </a:lnTo>
                  <a:lnTo>
                    <a:pt x="164" y="90"/>
                  </a:lnTo>
                  <a:lnTo>
                    <a:pt x="164" y="90"/>
                  </a:lnTo>
                  <a:lnTo>
                    <a:pt x="160" y="90"/>
                  </a:lnTo>
                  <a:lnTo>
                    <a:pt x="158" y="86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58" y="76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6" y="70"/>
                  </a:lnTo>
                  <a:lnTo>
                    <a:pt x="168" y="68"/>
                  </a:lnTo>
                  <a:lnTo>
                    <a:pt x="168" y="64"/>
                  </a:lnTo>
                  <a:lnTo>
                    <a:pt x="168" y="58"/>
                  </a:lnTo>
                  <a:lnTo>
                    <a:pt x="168" y="58"/>
                  </a:lnTo>
                  <a:lnTo>
                    <a:pt x="166" y="54"/>
                  </a:lnTo>
                  <a:lnTo>
                    <a:pt x="162" y="52"/>
                  </a:lnTo>
                  <a:lnTo>
                    <a:pt x="160" y="50"/>
                  </a:lnTo>
                  <a:lnTo>
                    <a:pt x="156" y="50"/>
                  </a:lnTo>
                  <a:lnTo>
                    <a:pt x="156" y="50"/>
                  </a:lnTo>
                  <a:lnTo>
                    <a:pt x="152" y="50"/>
                  </a:lnTo>
                  <a:lnTo>
                    <a:pt x="148" y="48"/>
                  </a:lnTo>
                  <a:lnTo>
                    <a:pt x="142" y="44"/>
                  </a:lnTo>
                  <a:lnTo>
                    <a:pt x="142" y="44"/>
                  </a:lnTo>
                  <a:lnTo>
                    <a:pt x="142" y="4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8" y="32"/>
                  </a:lnTo>
                  <a:lnTo>
                    <a:pt x="148" y="28"/>
                  </a:lnTo>
                  <a:lnTo>
                    <a:pt x="146" y="24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38" y="18"/>
                  </a:lnTo>
                  <a:lnTo>
                    <a:pt x="136" y="18"/>
                  </a:lnTo>
                  <a:lnTo>
                    <a:pt x="132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2"/>
                  </a:lnTo>
                  <a:lnTo>
                    <a:pt x="122" y="22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18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12" y="8"/>
                  </a:lnTo>
                  <a:lnTo>
                    <a:pt x="110" y="4"/>
                  </a:lnTo>
                  <a:lnTo>
                    <a:pt x="106" y="2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8" y="0"/>
                  </a:lnTo>
                  <a:lnTo>
                    <a:pt x="94" y="2"/>
                  </a:lnTo>
                  <a:lnTo>
                    <a:pt x="92" y="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8" y="10"/>
                  </a:lnTo>
                  <a:lnTo>
                    <a:pt x="84" y="12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4" y="12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8"/>
                  </a:lnTo>
                  <a:lnTo>
                    <a:pt x="48" y="2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0" y="2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8" y="30"/>
                  </a:lnTo>
                  <a:lnTo>
                    <a:pt x="16" y="34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close/>
                  <a:moveTo>
                    <a:pt x="70" y="38"/>
                  </a:moveTo>
                  <a:lnTo>
                    <a:pt x="70" y="38"/>
                  </a:lnTo>
                  <a:lnTo>
                    <a:pt x="78" y="36"/>
                  </a:lnTo>
                  <a:lnTo>
                    <a:pt x="88" y="36"/>
                  </a:lnTo>
                  <a:lnTo>
                    <a:pt x="98" y="38"/>
                  </a:lnTo>
                  <a:lnTo>
                    <a:pt x="108" y="40"/>
                  </a:lnTo>
                  <a:lnTo>
                    <a:pt x="116" y="46"/>
                  </a:lnTo>
                  <a:lnTo>
                    <a:pt x="122" y="52"/>
                  </a:lnTo>
                  <a:lnTo>
                    <a:pt x="128" y="60"/>
                  </a:lnTo>
                  <a:lnTo>
                    <a:pt x="132" y="70"/>
                  </a:lnTo>
                  <a:lnTo>
                    <a:pt x="132" y="70"/>
                  </a:lnTo>
                  <a:lnTo>
                    <a:pt x="134" y="80"/>
                  </a:lnTo>
                  <a:lnTo>
                    <a:pt x="134" y="90"/>
                  </a:lnTo>
                  <a:lnTo>
                    <a:pt x="132" y="100"/>
                  </a:lnTo>
                  <a:lnTo>
                    <a:pt x="128" y="108"/>
                  </a:lnTo>
                  <a:lnTo>
                    <a:pt x="124" y="116"/>
                  </a:lnTo>
                  <a:lnTo>
                    <a:pt x="116" y="124"/>
                  </a:lnTo>
                  <a:lnTo>
                    <a:pt x="108" y="128"/>
                  </a:lnTo>
                  <a:lnTo>
                    <a:pt x="100" y="132"/>
                  </a:lnTo>
                  <a:lnTo>
                    <a:pt x="100" y="132"/>
                  </a:lnTo>
                  <a:lnTo>
                    <a:pt x="90" y="134"/>
                  </a:lnTo>
                  <a:lnTo>
                    <a:pt x="80" y="136"/>
                  </a:lnTo>
                  <a:lnTo>
                    <a:pt x="70" y="134"/>
                  </a:lnTo>
                  <a:lnTo>
                    <a:pt x="62" y="130"/>
                  </a:lnTo>
                  <a:lnTo>
                    <a:pt x="54" y="124"/>
                  </a:lnTo>
                  <a:lnTo>
                    <a:pt x="46" y="118"/>
                  </a:lnTo>
                  <a:lnTo>
                    <a:pt x="40" y="11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0"/>
                  </a:lnTo>
                  <a:lnTo>
                    <a:pt x="34" y="80"/>
                  </a:lnTo>
                  <a:lnTo>
                    <a:pt x="36" y="72"/>
                  </a:lnTo>
                  <a:lnTo>
                    <a:pt x="40" y="62"/>
                  </a:lnTo>
                  <a:lnTo>
                    <a:pt x="46" y="54"/>
                  </a:lnTo>
                  <a:lnTo>
                    <a:pt x="52" y="48"/>
                  </a:lnTo>
                  <a:lnTo>
                    <a:pt x="60" y="42"/>
                  </a:lnTo>
                  <a:lnTo>
                    <a:pt x="70" y="38"/>
                  </a:lnTo>
                  <a:lnTo>
                    <a:pt x="7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</p:grpSp>
      <p:sp>
        <p:nvSpPr>
          <p:cNvPr id="15" name="Freeform 30"/>
          <p:cNvSpPr>
            <a:spLocks noEditPoints="1"/>
          </p:cNvSpPr>
          <p:nvPr/>
        </p:nvSpPr>
        <p:spPr bwMode="auto">
          <a:xfrm>
            <a:off x="1164564" y="2131331"/>
            <a:ext cx="610439" cy="586764"/>
          </a:xfrm>
          <a:custGeom>
            <a:avLst/>
            <a:gdLst>
              <a:gd name="T0" fmla="*/ 773 w 1545"/>
              <a:gd name="T1" fmla="*/ 0 h 1545"/>
              <a:gd name="T2" fmla="*/ 0 w 1545"/>
              <a:gd name="T3" fmla="*/ 773 h 1545"/>
              <a:gd name="T4" fmla="*/ 773 w 1545"/>
              <a:gd name="T5" fmla="*/ 1545 h 1545"/>
              <a:gd name="T6" fmla="*/ 1545 w 1545"/>
              <a:gd name="T7" fmla="*/ 773 h 1545"/>
              <a:gd name="T8" fmla="*/ 773 w 1545"/>
              <a:gd name="T9" fmla="*/ 0 h 1545"/>
              <a:gd name="T10" fmla="*/ 1217 w 1545"/>
              <a:gd name="T11" fmla="*/ 1217 h 1545"/>
              <a:gd name="T12" fmla="*/ 845 w 1545"/>
              <a:gd name="T13" fmla="*/ 1397 h 1545"/>
              <a:gd name="T14" fmla="*/ 845 w 1545"/>
              <a:gd name="T15" fmla="*/ 1215 h 1545"/>
              <a:gd name="T16" fmla="*/ 701 w 1545"/>
              <a:gd name="T17" fmla="*/ 1215 h 1545"/>
              <a:gd name="T18" fmla="*/ 701 w 1545"/>
              <a:gd name="T19" fmla="*/ 1397 h 1545"/>
              <a:gd name="T20" fmla="*/ 328 w 1545"/>
              <a:gd name="T21" fmla="*/ 1217 h 1545"/>
              <a:gd name="T22" fmla="*/ 148 w 1545"/>
              <a:gd name="T23" fmla="*/ 845 h 1545"/>
              <a:gd name="T24" fmla="*/ 330 w 1545"/>
              <a:gd name="T25" fmla="*/ 845 h 1545"/>
              <a:gd name="T26" fmla="*/ 330 w 1545"/>
              <a:gd name="T27" fmla="*/ 701 h 1545"/>
              <a:gd name="T28" fmla="*/ 148 w 1545"/>
              <a:gd name="T29" fmla="*/ 701 h 1545"/>
              <a:gd name="T30" fmla="*/ 328 w 1545"/>
              <a:gd name="T31" fmla="*/ 328 h 1545"/>
              <a:gd name="T32" fmla="*/ 701 w 1545"/>
              <a:gd name="T33" fmla="*/ 149 h 1545"/>
              <a:gd name="T34" fmla="*/ 701 w 1545"/>
              <a:gd name="T35" fmla="*/ 330 h 1545"/>
              <a:gd name="T36" fmla="*/ 845 w 1545"/>
              <a:gd name="T37" fmla="*/ 330 h 1545"/>
              <a:gd name="T38" fmla="*/ 845 w 1545"/>
              <a:gd name="T39" fmla="*/ 149 h 1545"/>
              <a:gd name="T40" fmla="*/ 1217 w 1545"/>
              <a:gd name="T41" fmla="*/ 328 h 1545"/>
              <a:gd name="T42" fmla="*/ 1397 w 1545"/>
              <a:gd name="T43" fmla="*/ 701 h 1545"/>
              <a:gd name="T44" fmla="*/ 1215 w 1545"/>
              <a:gd name="T45" fmla="*/ 701 h 1545"/>
              <a:gd name="T46" fmla="*/ 1215 w 1545"/>
              <a:gd name="T47" fmla="*/ 845 h 1545"/>
              <a:gd name="T48" fmla="*/ 1397 w 1545"/>
              <a:gd name="T49" fmla="*/ 845 h 1545"/>
              <a:gd name="T50" fmla="*/ 1217 w 1545"/>
              <a:gd name="T51" fmla="*/ 1217 h 1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45" h="1545">
                <a:moveTo>
                  <a:pt x="773" y="0"/>
                </a:moveTo>
                <a:cubicBezTo>
                  <a:pt x="346" y="0"/>
                  <a:pt x="0" y="346"/>
                  <a:pt x="0" y="773"/>
                </a:cubicBezTo>
                <a:cubicBezTo>
                  <a:pt x="0" y="1199"/>
                  <a:pt x="346" y="1545"/>
                  <a:pt x="773" y="1545"/>
                </a:cubicBezTo>
                <a:cubicBezTo>
                  <a:pt x="1199" y="1545"/>
                  <a:pt x="1545" y="1199"/>
                  <a:pt x="1545" y="773"/>
                </a:cubicBezTo>
                <a:cubicBezTo>
                  <a:pt x="1545" y="346"/>
                  <a:pt x="1199" y="0"/>
                  <a:pt x="773" y="0"/>
                </a:cubicBezTo>
                <a:close/>
                <a:moveTo>
                  <a:pt x="1217" y="1217"/>
                </a:moveTo>
                <a:cubicBezTo>
                  <a:pt x="1115" y="1319"/>
                  <a:pt x="985" y="1381"/>
                  <a:pt x="845" y="1397"/>
                </a:cubicBezTo>
                <a:cubicBezTo>
                  <a:pt x="845" y="1215"/>
                  <a:pt x="845" y="1215"/>
                  <a:pt x="845" y="1215"/>
                </a:cubicBezTo>
                <a:cubicBezTo>
                  <a:pt x="701" y="1215"/>
                  <a:pt x="701" y="1215"/>
                  <a:pt x="701" y="1215"/>
                </a:cubicBezTo>
                <a:cubicBezTo>
                  <a:pt x="701" y="1397"/>
                  <a:pt x="701" y="1397"/>
                  <a:pt x="701" y="1397"/>
                </a:cubicBezTo>
                <a:cubicBezTo>
                  <a:pt x="560" y="1381"/>
                  <a:pt x="430" y="1319"/>
                  <a:pt x="328" y="1217"/>
                </a:cubicBezTo>
                <a:cubicBezTo>
                  <a:pt x="227" y="1115"/>
                  <a:pt x="164" y="985"/>
                  <a:pt x="148" y="845"/>
                </a:cubicBezTo>
                <a:cubicBezTo>
                  <a:pt x="330" y="845"/>
                  <a:pt x="330" y="845"/>
                  <a:pt x="330" y="845"/>
                </a:cubicBezTo>
                <a:cubicBezTo>
                  <a:pt x="330" y="701"/>
                  <a:pt x="330" y="701"/>
                  <a:pt x="330" y="701"/>
                </a:cubicBezTo>
                <a:cubicBezTo>
                  <a:pt x="148" y="701"/>
                  <a:pt x="148" y="701"/>
                  <a:pt x="148" y="701"/>
                </a:cubicBezTo>
                <a:cubicBezTo>
                  <a:pt x="164" y="560"/>
                  <a:pt x="227" y="430"/>
                  <a:pt x="328" y="328"/>
                </a:cubicBezTo>
                <a:cubicBezTo>
                  <a:pt x="430" y="227"/>
                  <a:pt x="560" y="164"/>
                  <a:pt x="701" y="149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845" y="330"/>
                  <a:pt x="845" y="330"/>
                  <a:pt x="845" y="330"/>
                </a:cubicBezTo>
                <a:cubicBezTo>
                  <a:pt x="845" y="149"/>
                  <a:pt x="845" y="149"/>
                  <a:pt x="845" y="149"/>
                </a:cubicBezTo>
                <a:cubicBezTo>
                  <a:pt x="985" y="164"/>
                  <a:pt x="1115" y="227"/>
                  <a:pt x="1217" y="328"/>
                </a:cubicBezTo>
                <a:cubicBezTo>
                  <a:pt x="1318" y="430"/>
                  <a:pt x="1381" y="560"/>
                  <a:pt x="1397" y="701"/>
                </a:cubicBezTo>
                <a:cubicBezTo>
                  <a:pt x="1215" y="701"/>
                  <a:pt x="1215" y="701"/>
                  <a:pt x="1215" y="701"/>
                </a:cubicBezTo>
                <a:cubicBezTo>
                  <a:pt x="1215" y="845"/>
                  <a:pt x="1215" y="845"/>
                  <a:pt x="1215" y="845"/>
                </a:cubicBezTo>
                <a:cubicBezTo>
                  <a:pt x="1397" y="845"/>
                  <a:pt x="1397" y="845"/>
                  <a:pt x="1397" y="845"/>
                </a:cubicBezTo>
                <a:cubicBezTo>
                  <a:pt x="1381" y="985"/>
                  <a:pt x="1318" y="1115"/>
                  <a:pt x="1217" y="1217"/>
                </a:cubicBezTo>
                <a:close/>
              </a:path>
            </a:pathLst>
          </a:custGeom>
          <a:solidFill>
            <a:srgbClr val="281051">
              <a:lumMod val="25000"/>
              <a:lumOff val="75000"/>
            </a:srgb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endParaRPr lang="en-GB" sz="2400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16" name="Freeform 17"/>
          <p:cNvSpPr>
            <a:spLocks noChangeAspect="1" noEditPoints="1"/>
          </p:cNvSpPr>
          <p:nvPr/>
        </p:nvSpPr>
        <p:spPr bwMode="auto">
          <a:xfrm>
            <a:off x="1236520" y="3157458"/>
            <a:ext cx="544047" cy="645443"/>
          </a:xfrm>
          <a:custGeom>
            <a:avLst/>
            <a:gdLst/>
            <a:ahLst/>
            <a:cxnLst>
              <a:cxn ang="0">
                <a:pos x="1" y="132"/>
              </a:cxn>
              <a:cxn ang="0">
                <a:pos x="7" y="95"/>
              </a:cxn>
              <a:cxn ang="0">
                <a:pos x="33" y="76"/>
              </a:cxn>
              <a:cxn ang="0">
                <a:pos x="37" y="76"/>
              </a:cxn>
              <a:cxn ang="0">
                <a:pos x="65" y="81"/>
              </a:cxn>
              <a:cxn ang="0">
                <a:pos x="63" y="86"/>
              </a:cxn>
              <a:cxn ang="0">
                <a:pos x="55" y="132"/>
              </a:cxn>
              <a:cxn ang="0">
                <a:pos x="55" y="183"/>
              </a:cxn>
              <a:cxn ang="0">
                <a:pos x="79" y="202"/>
              </a:cxn>
              <a:cxn ang="0">
                <a:pos x="80" y="278"/>
              </a:cxn>
              <a:cxn ang="0">
                <a:pos x="55" y="275"/>
              </a:cxn>
              <a:cxn ang="0">
                <a:pos x="23" y="266"/>
              </a:cxn>
              <a:cxn ang="0">
                <a:pos x="22" y="182"/>
              </a:cxn>
              <a:cxn ang="0">
                <a:pos x="1" y="177"/>
              </a:cxn>
              <a:cxn ang="0">
                <a:pos x="1" y="132"/>
              </a:cxn>
              <a:cxn ang="0">
                <a:pos x="79" y="39"/>
              </a:cxn>
              <a:cxn ang="0">
                <a:pos x="55" y="16"/>
              </a:cxn>
              <a:cxn ang="0">
                <a:pos x="30" y="39"/>
              </a:cxn>
              <a:cxn ang="0">
                <a:pos x="79" y="39"/>
              </a:cxn>
              <a:cxn ang="0">
                <a:pos x="185" y="81"/>
              </a:cxn>
              <a:cxn ang="0">
                <a:pos x="214" y="76"/>
              </a:cxn>
              <a:cxn ang="0">
                <a:pos x="218" y="76"/>
              </a:cxn>
              <a:cxn ang="0">
                <a:pos x="244" y="95"/>
              </a:cxn>
              <a:cxn ang="0">
                <a:pos x="250" y="132"/>
              </a:cxn>
              <a:cxn ang="0">
                <a:pos x="250" y="177"/>
              </a:cxn>
              <a:cxn ang="0">
                <a:pos x="229" y="182"/>
              </a:cxn>
              <a:cxn ang="0">
                <a:pos x="227" y="266"/>
              </a:cxn>
              <a:cxn ang="0">
                <a:pos x="196" y="275"/>
              </a:cxn>
              <a:cxn ang="0">
                <a:pos x="170" y="278"/>
              </a:cxn>
              <a:cxn ang="0">
                <a:pos x="172" y="202"/>
              </a:cxn>
              <a:cxn ang="0">
                <a:pos x="196" y="183"/>
              </a:cxn>
              <a:cxn ang="0">
                <a:pos x="196" y="132"/>
              </a:cxn>
              <a:cxn ang="0">
                <a:pos x="188" y="86"/>
              </a:cxn>
              <a:cxn ang="0">
                <a:pos x="185" y="81"/>
              </a:cxn>
              <a:cxn ang="0">
                <a:pos x="220" y="39"/>
              </a:cxn>
              <a:cxn ang="0">
                <a:pos x="196" y="16"/>
              </a:cxn>
              <a:cxn ang="0">
                <a:pos x="172" y="39"/>
              </a:cxn>
              <a:cxn ang="0">
                <a:pos x="220" y="39"/>
              </a:cxn>
              <a:cxn ang="0">
                <a:pos x="64" y="132"/>
              </a:cxn>
              <a:cxn ang="0">
                <a:pos x="71" y="90"/>
              </a:cxn>
              <a:cxn ang="0">
                <a:pos x="100" y="69"/>
              </a:cxn>
              <a:cxn ang="0">
                <a:pos x="105" y="69"/>
              </a:cxn>
              <a:cxn ang="0">
                <a:pos x="146" y="69"/>
              </a:cxn>
              <a:cxn ang="0">
                <a:pos x="150" y="69"/>
              </a:cxn>
              <a:cxn ang="0">
                <a:pos x="180" y="90"/>
              </a:cxn>
              <a:cxn ang="0">
                <a:pos x="187" y="132"/>
              </a:cxn>
              <a:cxn ang="0">
                <a:pos x="187" y="183"/>
              </a:cxn>
              <a:cxn ang="0">
                <a:pos x="163" y="189"/>
              </a:cxn>
              <a:cxn ang="0">
                <a:pos x="161" y="285"/>
              </a:cxn>
              <a:cxn ang="0">
                <a:pos x="125" y="295"/>
              </a:cxn>
              <a:cxn ang="0">
                <a:pos x="89" y="285"/>
              </a:cxn>
              <a:cxn ang="0">
                <a:pos x="88" y="189"/>
              </a:cxn>
              <a:cxn ang="0">
                <a:pos x="64" y="183"/>
              </a:cxn>
              <a:cxn ang="0">
                <a:pos x="64" y="132"/>
              </a:cxn>
              <a:cxn ang="0">
                <a:pos x="153" y="27"/>
              </a:cxn>
              <a:cxn ang="0">
                <a:pos x="125" y="0"/>
              </a:cxn>
              <a:cxn ang="0">
                <a:pos x="98" y="27"/>
              </a:cxn>
              <a:cxn ang="0">
                <a:pos x="153" y="27"/>
              </a:cxn>
            </a:cxnLst>
            <a:rect l="0" t="0" r="r" b="b"/>
            <a:pathLst>
              <a:path w="251" h="308">
                <a:moveTo>
                  <a:pt x="1" y="132"/>
                </a:moveTo>
                <a:cubicBezTo>
                  <a:pt x="1" y="119"/>
                  <a:pt x="1" y="105"/>
                  <a:pt x="7" y="95"/>
                </a:cubicBezTo>
                <a:cubicBezTo>
                  <a:pt x="12" y="85"/>
                  <a:pt x="21" y="76"/>
                  <a:pt x="33" y="76"/>
                </a:cubicBezTo>
                <a:cubicBezTo>
                  <a:pt x="37" y="76"/>
                  <a:pt x="37" y="76"/>
                  <a:pt x="37" y="76"/>
                </a:cubicBezTo>
                <a:cubicBezTo>
                  <a:pt x="44" y="84"/>
                  <a:pt x="56" y="86"/>
                  <a:pt x="65" y="81"/>
                </a:cubicBezTo>
                <a:cubicBezTo>
                  <a:pt x="65" y="83"/>
                  <a:pt x="64" y="84"/>
                  <a:pt x="63" y="86"/>
                </a:cubicBezTo>
                <a:cubicBezTo>
                  <a:pt x="56" y="100"/>
                  <a:pt x="55" y="117"/>
                  <a:pt x="55" y="132"/>
                </a:cubicBezTo>
                <a:cubicBezTo>
                  <a:pt x="55" y="149"/>
                  <a:pt x="56" y="166"/>
                  <a:pt x="55" y="183"/>
                </a:cubicBezTo>
                <a:cubicBezTo>
                  <a:pt x="54" y="195"/>
                  <a:pt x="67" y="202"/>
                  <a:pt x="79" y="202"/>
                </a:cubicBezTo>
                <a:cubicBezTo>
                  <a:pt x="80" y="278"/>
                  <a:pt x="80" y="278"/>
                  <a:pt x="80" y="278"/>
                </a:cubicBezTo>
                <a:cubicBezTo>
                  <a:pt x="73" y="283"/>
                  <a:pt x="61" y="283"/>
                  <a:pt x="55" y="275"/>
                </a:cubicBezTo>
                <a:cubicBezTo>
                  <a:pt x="45" y="286"/>
                  <a:pt x="23" y="282"/>
                  <a:pt x="23" y="266"/>
                </a:cubicBezTo>
                <a:cubicBezTo>
                  <a:pt x="22" y="182"/>
                  <a:pt x="22" y="182"/>
                  <a:pt x="22" y="182"/>
                </a:cubicBezTo>
                <a:cubicBezTo>
                  <a:pt x="17" y="187"/>
                  <a:pt x="0" y="185"/>
                  <a:pt x="1" y="177"/>
                </a:cubicBezTo>
                <a:cubicBezTo>
                  <a:pt x="1" y="158"/>
                  <a:pt x="1" y="150"/>
                  <a:pt x="1" y="132"/>
                </a:cubicBezTo>
                <a:close/>
                <a:moveTo>
                  <a:pt x="79" y="39"/>
                </a:moveTo>
                <a:cubicBezTo>
                  <a:pt x="78" y="26"/>
                  <a:pt x="69" y="16"/>
                  <a:pt x="55" y="16"/>
                </a:cubicBezTo>
                <a:cubicBezTo>
                  <a:pt x="39" y="16"/>
                  <a:pt x="31" y="26"/>
                  <a:pt x="30" y="39"/>
                </a:cubicBezTo>
                <a:cubicBezTo>
                  <a:pt x="30" y="90"/>
                  <a:pt x="79" y="89"/>
                  <a:pt x="79" y="39"/>
                </a:cubicBezTo>
                <a:close/>
                <a:moveTo>
                  <a:pt x="185" y="81"/>
                </a:moveTo>
                <a:cubicBezTo>
                  <a:pt x="195" y="86"/>
                  <a:pt x="206" y="84"/>
                  <a:pt x="214" y="76"/>
                </a:cubicBezTo>
                <a:cubicBezTo>
                  <a:pt x="218" y="76"/>
                  <a:pt x="218" y="76"/>
                  <a:pt x="218" y="76"/>
                </a:cubicBezTo>
                <a:cubicBezTo>
                  <a:pt x="229" y="76"/>
                  <a:pt x="239" y="85"/>
                  <a:pt x="244" y="95"/>
                </a:cubicBezTo>
                <a:cubicBezTo>
                  <a:pt x="249" y="105"/>
                  <a:pt x="250" y="119"/>
                  <a:pt x="250" y="132"/>
                </a:cubicBezTo>
                <a:cubicBezTo>
                  <a:pt x="250" y="150"/>
                  <a:pt x="250" y="158"/>
                  <a:pt x="250" y="177"/>
                </a:cubicBezTo>
                <a:cubicBezTo>
                  <a:pt x="251" y="185"/>
                  <a:pt x="233" y="187"/>
                  <a:pt x="229" y="182"/>
                </a:cubicBezTo>
                <a:cubicBezTo>
                  <a:pt x="227" y="266"/>
                  <a:pt x="227" y="266"/>
                  <a:pt x="227" y="266"/>
                </a:cubicBezTo>
                <a:cubicBezTo>
                  <a:pt x="227" y="282"/>
                  <a:pt x="205" y="286"/>
                  <a:pt x="196" y="275"/>
                </a:cubicBezTo>
                <a:cubicBezTo>
                  <a:pt x="190" y="283"/>
                  <a:pt x="177" y="283"/>
                  <a:pt x="170" y="278"/>
                </a:cubicBezTo>
                <a:cubicBezTo>
                  <a:pt x="172" y="202"/>
                  <a:pt x="172" y="202"/>
                  <a:pt x="172" y="202"/>
                </a:cubicBezTo>
                <a:cubicBezTo>
                  <a:pt x="183" y="202"/>
                  <a:pt x="196" y="195"/>
                  <a:pt x="196" y="183"/>
                </a:cubicBezTo>
                <a:cubicBezTo>
                  <a:pt x="195" y="166"/>
                  <a:pt x="196" y="149"/>
                  <a:pt x="196" y="132"/>
                </a:cubicBezTo>
                <a:cubicBezTo>
                  <a:pt x="196" y="117"/>
                  <a:pt x="195" y="100"/>
                  <a:pt x="188" y="86"/>
                </a:cubicBezTo>
                <a:cubicBezTo>
                  <a:pt x="187" y="84"/>
                  <a:pt x="186" y="83"/>
                  <a:pt x="185" y="81"/>
                </a:cubicBezTo>
                <a:close/>
                <a:moveTo>
                  <a:pt x="220" y="39"/>
                </a:moveTo>
                <a:cubicBezTo>
                  <a:pt x="220" y="26"/>
                  <a:pt x="210" y="16"/>
                  <a:pt x="196" y="16"/>
                </a:cubicBezTo>
                <a:cubicBezTo>
                  <a:pt x="181" y="16"/>
                  <a:pt x="172" y="26"/>
                  <a:pt x="172" y="39"/>
                </a:cubicBezTo>
                <a:cubicBezTo>
                  <a:pt x="172" y="90"/>
                  <a:pt x="220" y="89"/>
                  <a:pt x="220" y="39"/>
                </a:cubicBezTo>
                <a:close/>
                <a:moveTo>
                  <a:pt x="64" y="132"/>
                </a:moveTo>
                <a:cubicBezTo>
                  <a:pt x="64" y="118"/>
                  <a:pt x="65" y="102"/>
                  <a:pt x="71" y="90"/>
                </a:cubicBezTo>
                <a:cubicBezTo>
                  <a:pt x="77" y="79"/>
                  <a:pt x="88" y="69"/>
                  <a:pt x="100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17" y="80"/>
                  <a:pt x="134" y="80"/>
                  <a:pt x="146" y="69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63" y="69"/>
                  <a:pt x="174" y="79"/>
                  <a:pt x="180" y="90"/>
                </a:cubicBezTo>
                <a:cubicBezTo>
                  <a:pt x="186" y="102"/>
                  <a:pt x="187" y="118"/>
                  <a:pt x="187" y="132"/>
                </a:cubicBezTo>
                <a:cubicBezTo>
                  <a:pt x="187" y="153"/>
                  <a:pt x="187" y="162"/>
                  <a:pt x="187" y="183"/>
                </a:cubicBezTo>
                <a:cubicBezTo>
                  <a:pt x="187" y="193"/>
                  <a:pt x="168" y="196"/>
                  <a:pt x="163" y="189"/>
                </a:cubicBezTo>
                <a:cubicBezTo>
                  <a:pt x="161" y="285"/>
                  <a:pt x="161" y="285"/>
                  <a:pt x="161" y="285"/>
                </a:cubicBezTo>
                <a:cubicBezTo>
                  <a:pt x="161" y="304"/>
                  <a:pt x="136" y="308"/>
                  <a:pt x="125" y="295"/>
                </a:cubicBezTo>
                <a:cubicBezTo>
                  <a:pt x="115" y="308"/>
                  <a:pt x="89" y="304"/>
                  <a:pt x="89" y="285"/>
                </a:cubicBezTo>
                <a:cubicBezTo>
                  <a:pt x="88" y="189"/>
                  <a:pt x="88" y="189"/>
                  <a:pt x="88" y="189"/>
                </a:cubicBezTo>
                <a:cubicBezTo>
                  <a:pt x="83" y="196"/>
                  <a:pt x="63" y="193"/>
                  <a:pt x="64" y="183"/>
                </a:cubicBezTo>
                <a:cubicBezTo>
                  <a:pt x="64" y="162"/>
                  <a:pt x="64" y="153"/>
                  <a:pt x="64" y="132"/>
                </a:cubicBezTo>
                <a:close/>
                <a:moveTo>
                  <a:pt x="153" y="27"/>
                </a:moveTo>
                <a:cubicBezTo>
                  <a:pt x="153" y="12"/>
                  <a:pt x="142" y="0"/>
                  <a:pt x="125" y="0"/>
                </a:cubicBezTo>
                <a:cubicBezTo>
                  <a:pt x="108" y="0"/>
                  <a:pt x="98" y="12"/>
                  <a:pt x="98" y="27"/>
                </a:cubicBezTo>
                <a:cubicBezTo>
                  <a:pt x="98" y="84"/>
                  <a:pt x="153" y="83"/>
                  <a:pt x="153" y="27"/>
                </a:cubicBezTo>
                <a:close/>
              </a:path>
            </a:pathLst>
          </a:custGeom>
          <a:solidFill>
            <a:srgbClr val="ED673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endParaRPr lang="en-GB" sz="2400" dirty="0">
              <a:solidFill>
                <a:srgbClr val="1F497D"/>
              </a:solidFill>
              <a:latin typeface="Calibri"/>
            </a:endParaRPr>
          </a:p>
        </p:txBody>
      </p:sp>
      <p:grpSp>
        <p:nvGrpSpPr>
          <p:cNvPr id="17" name="Group 205"/>
          <p:cNvGrpSpPr>
            <a:grpSpLocks noChangeAspect="1"/>
          </p:cNvGrpSpPr>
          <p:nvPr/>
        </p:nvGrpSpPr>
        <p:grpSpPr>
          <a:xfrm>
            <a:off x="1256089" y="4188340"/>
            <a:ext cx="571148" cy="625017"/>
            <a:chOff x="2679700" y="2424113"/>
            <a:chExt cx="846138" cy="960684"/>
          </a:xfrm>
          <a:solidFill>
            <a:srgbClr val="FBB040"/>
          </a:solidFill>
        </p:grpSpPr>
        <p:sp>
          <p:nvSpPr>
            <p:cNvPr id="18" name="Freeform 51"/>
            <p:cNvSpPr>
              <a:spLocks/>
            </p:cNvSpPr>
            <p:nvPr/>
          </p:nvSpPr>
          <p:spPr bwMode="auto">
            <a:xfrm>
              <a:off x="3076575" y="2730500"/>
              <a:ext cx="9525" cy="793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5" y="3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3" y="3"/>
                    <a:pt x="2" y="1"/>
                    <a:pt x="0" y="0"/>
                  </a:cubicBezTo>
                  <a:lnTo>
                    <a:pt x="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19" name="Freeform 52"/>
            <p:cNvSpPr>
              <a:spLocks/>
            </p:cNvSpPr>
            <p:nvPr/>
          </p:nvSpPr>
          <p:spPr bwMode="auto">
            <a:xfrm>
              <a:off x="3074988" y="2732088"/>
              <a:ext cx="11113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6" y="3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1"/>
                    <a:pt x="4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4" name="Freeform 53"/>
            <p:cNvSpPr>
              <a:spLocks/>
            </p:cNvSpPr>
            <p:nvPr/>
          </p:nvSpPr>
          <p:spPr bwMode="auto">
            <a:xfrm>
              <a:off x="2679700" y="2424113"/>
              <a:ext cx="496888" cy="442912"/>
            </a:xfrm>
            <a:custGeom>
              <a:avLst/>
              <a:gdLst/>
              <a:ahLst/>
              <a:cxnLst>
                <a:cxn ang="0">
                  <a:pos x="235" y="178"/>
                </a:cxn>
                <a:cxn ang="0">
                  <a:pos x="175" y="231"/>
                </a:cxn>
                <a:cxn ang="0">
                  <a:pos x="169" y="230"/>
                </a:cxn>
                <a:cxn ang="0">
                  <a:pos x="15" y="142"/>
                </a:cxn>
                <a:cxn ang="0">
                  <a:pos x="12" y="140"/>
                </a:cxn>
                <a:cxn ang="0">
                  <a:pos x="26" y="58"/>
                </a:cxn>
                <a:cxn ang="0">
                  <a:pos x="89" y="5"/>
                </a:cxn>
                <a:cxn ang="0">
                  <a:pos x="92" y="6"/>
                </a:cxn>
                <a:cxn ang="0">
                  <a:pos x="246" y="94"/>
                </a:cxn>
                <a:cxn ang="0">
                  <a:pos x="251" y="98"/>
                </a:cxn>
                <a:cxn ang="0">
                  <a:pos x="235" y="178"/>
                </a:cxn>
              </a:cxnLst>
              <a:rect l="0" t="0" r="r" b="b"/>
              <a:pathLst>
                <a:path w="260" h="232">
                  <a:moveTo>
                    <a:pt x="235" y="178"/>
                  </a:moveTo>
                  <a:cubicBezTo>
                    <a:pt x="217" y="210"/>
                    <a:pt x="191" y="232"/>
                    <a:pt x="175" y="231"/>
                  </a:cubicBezTo>
                  <a:cubicBezTo>
                    <a:pt x="173" y="231"/>
                    <a:pt x="171" y="231"/>
                    <a:pt x="169" y="230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4" y="141"/>
                    <a:pt x="13" y="141"/>
                    <a:pt x="12" y="140"/>
                  </a:cubicBezTo>
                  <a:cubicBezTo>
                    <a:pt x="0" y="128"/>
                    <a:pt x="6" y="93"/>
                    <a:pt x="26" y="58"/>
                  </a:cubicBezTo>
                  <a:cubicBezTo>
                    <a:pt x="45" y="23"/>
                    <a:pt x="73" y="0"/>
                    <a:pt x="89" y="5"/>
                  </a:cubicBezTo>
                  <a:cubicBezTo>
                    <a:pt x="90" y="5"/>
                    <a:pt x="91" y="5"/>
                    <a:pt x="92" y="6"/>
                  </a:cubicBezTo>
                  <a:cubicBezTo>
                    <a:pt x="246" y="94"/>
                    <a:pt x="246" y="94"/>
                    <a:pt x="246" y="94"/>
                  </a:cubicBezTo>
                  <a:cubicBezTo>
                    <a:pt x="248" y="95"/>
                    <a:pt x="250" y="96"/>
                    <a:pt x="251" y="98"/>
                  </a:cubicBezTo>
                  <a:cubicBezTo>
                    <a:pt x="260" y="112"/>
                    <a:pt x="254" y="145"/>
                    <a:pt x="235" y="17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5" name="Freeform 54"/>
            <p:cNvSpPr>
              <a:spLocks/>
            </p:cNvSpPr>
            <p:nvPr/>
          </p:nvSpPr>
          <p:spPr bwMode="auto">
            <a:xfrm>
              <a:off x="2979738" y="2647950"/>
              <a:ext cx="368300" cy="301625"/>
            </a:xfrm>
            <a:custGeom>
              <a:avLst/>
              <a:gdLst/>
              <a:ahLst/>
              <a:cxnLst>
                <a:cxn ang="0">
                  <a:pos x="42" y="113"/>
                </a:cxn>
                <a:cxn ang="0">
                  <a:pos x="94" y="69"/>
                </a:cxn>
                <a:cxn ang="0">
                  <a:pos x="106" y="1"/>
                </a:cxn>
                <a:cxn ang="0">
                  <a:pos x="105" y="0"/>
                </a:cxn>
                <a:cxn ang="0">
                  <a:pos x="106" y="0"/>
                </a:cxn>
                <a:cxn ang="0">
                  <a:pos x="179" y="42"/>
                </a:cxn>
                <a:cxn ang="0">
                  <a:pos x="176" y="115"/>
                </a:cxn>
                <a:cxn ang="0">
                  <a:pos x="115" y="155"/>
                </a:cxn>
                <a:cxn ang="0">
                  <a:pos x="0" y="90"/>
                </a:cxn>
                <a:cxn ang="0">
                  <a:pos x="40" y="113"/>
                </a:cxn>
                <a:cxn ang="0">
                  <a:pos x="42" y="113"/>
                </a:cxn>
              </a:cxnLst>
              <a:rect l="0" t="0" r="r" b="b"/>
              <a:pathLst>
                <a:path w="193" h="158">
                  <a:moveTo>
                    <a:pt x="42" y="113"/>
                  </a:moveTo>
                  <a:cubicBezTo>
                    <a:pt x="55" y="117"/>
                    <a:pt x="78" y="98"/>
                    <a:pt x="94" y="69"/>
                  </a:cubicBezTo>
                  <a:cubicBezTo>
                    <a:pt x="111" y="39"/>
                    <a:pt x="115" y="10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106" y="0"/>
                    <a:pt x="179" y="42"/>
                    <a:pt x="179" y="42"/>
                  </a:cubicBezTo>
                  <a:cubicBezTo>
                    <a:pt x="189" y="52"/>
                    <a:pt x="193" y="86"/>
                    <a:pt x="176" y="115"/>
                  </a:cubicBezTo>
                  <a:cubicBezTo>
                    <a:pt x="159" y="144"/>
                    <a:pt x="129" y="158"/>
                    <a:pt x="115" y="155"/>
                  </a:cubicBezTo>
                  <a:cubicBezTo>
                    <a:pt x="114" y="155"/>
                    <a:pt x="0" y="90"/>
                    <a:pt x="0" y="90"/>
                  </a:cubicBezTo>
                  <a:cubicBezTo>
                    <a:pt x="0" y="90"/>
                    <a:pt x="41" y="113"/>
                    <a:pt x="40" y="113"/>
                  </a:cubicBezTo>
                  <a:cubicBezTo>
                    <a:pt x="41" y="113"/>
                    <a:pt x="41" y="113"/>
                    <a:pt x="42" y="1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6" name="Freeform 55"/>
            <p:cNvSpPr>
              <a:spLocks/>
            </p:cNvSpPr>
            <p:nvPr/>
          </p:nvSpPr>
          <p:spPr bwMode="auto">
            <a:xfrm>
              <a:off x="3263900" y="2792413"/>
              <a:ext cx="261938" cy="227012"/>
            </a:xfrm>
            <a:custGeom>
              <a:avLst/>
              <a:gdLst/>
              <a:ahLst/>
              <a:cxnLst>
                <a:cxn ang="0">
                  <a:pos x="129" y="98"/>
                </a:cxn>
                <a:cxn ang="0">
                  <a:pos x="98" y="113"/>
                </a:cxn>
                <a:cxn ang="0">
                  <a:pos x="81" y="104"/>
                </a:cxn>
                <a:cxn ang="0">
                  <a:pos x="77" y="100"/>
                </a:cxn>
                <a:cxn ang="0">
                  <a:pos x="54" y="107"/>
                </a:cxn>
                <a:cxn ang="0">
                  <a:pos x="0" y="76"/>
                </a:cxn>
                <a:cxn ang="0">
                  <a:pos x="3" y="78"/>
                </a:cxn>
                <a:cxn ang="0">
                  <a:pos x="3" y="78"/>
                </a:cxn>
                <a:cxn ang="0">
                  <a:pos x="40" y="47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48" y="0"/>
                </a:cxn>
                <a:cxn ang="0">
                  <a:pos x="99" y="29"/>
                </a:cxn>
                <a:cxn ang="0">
                  <a:pos x="104" y="53"/>
                </a:cxn>
                <a:cxn ang="0">
                  <a:pos x="109" y="54"/>
                </a:cxn>
                <a:cxn ang="0">
                  <a:pos x="126" y="64"/>
                </a:cxn>
                <a:cxn ang="0">
                  <a:pos x="129" y="98"/>
                </a:cxn>
              </a:cxnLst>
              <a:rect l="0" t="0" r="r" b="b"/>
              <a:pathLst>
                <a:path w="137" h="119">
                  <a:moveTo>
                    <a:pt x="129" y="98"/>
                  </a:moveTo>
                  <a:cubicBezTo>
                    <a:pt x="122" y="112"/>
                    <a:pt x="107" y="119"/>
                    <a:pt x="98" y="11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3"/>
                    <a:pt x="78" y="102"/>
                    <a:pt x="77" y="100"/>
                  </a:cubicBezTo>
                  <a:cubicBezTo>
                    <a:pt x="68" y="106"/>
                    <a:pt x="59" y="108"/>
                    <a:pt x="54" y="107"/>
                  </a:cubicBezTo>
                  <a:cubicBezTo>
                    <a:pt x="54" y="107"/>
                    <a:pt x="23" y="90"/>
                    <a:pt x="0" y="76"/>
                  </a:cubicBezTo>
                  <a:cubicBezTo>
                    <a:pt x="2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3" y="81"/>
                    <a:pt x="28" y="68"/>
                    <a:pt x="40" y="47"/>
                  </a:cubicBezTo>
                  <a:cubicBezTo>
                    <a:pt x="51" y="27"/>
                    <a:pt x="54" y="7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8" y="0"/>
                    <a:pt x="48" y="0"/>
                  </a:cubicBezTo>
                  <a:cubicBezTo>
                    <a:pt x="48" y="0"/>
                    <a:pt x="98" y="29"/>
                    <a:pt x="99" y="29"/>
                  </a:cubicBezTo>
                  <a:cubicBezTo>
                    <a:pt x="102" y="33"/>
                    <a:pt x="105" y="42"/>
                    <a:pt x="104" y="53"/>
                  </a:cubicBezTo>
                  <a:cubicBezTo>
                    <a:pt x="106" y="53"/>
                    <a:pt x="108" y="53"/>
                    <a:pt x="109" y="5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36" y="69"/>
                    <a:pt x="137" y="85"/>
                    <a:pt x="129" y="9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7" name="Freeform 56"/>
            <p:cNvSpPr>
              <a:spLocks/>
            </p:cNvSpPr>
            <p:nvPr/>
          </p:nvSpPr>
          <p:spPr bwMode="auto">
            <a:xfrm>
              <a:off x="2705100" y="2447925"/>
              <a:ext cx="179388" cy="249237"/>
            </a:xfrm>
            <a:custGeom>
              <a:avLst/>
              <a:gdLst/>
              <a:ahLst/>
              <a:cxnLst>
                <a:cxn ang="0">
                  <a:pos x="74" y="80"/>
                </a:cxn>
                <a:cxn ang="0">
                  <a:pos x="15" y="122"/>
                </a:cxn>
                <a:cxn ang="0">
                  <a:pos x="21" y="50"/>
                </a:cxn>
                <a:cxn ang="0">
                  <a:pos x="80" y="8"/>
                </a:cxn>
                <a:cxn ang="0">
                  <a:pos x="74" y="80"/>
                </a:cxn>
              </a:cxnLst>
              <a:rect l="0" t="0" r="r" b="b"/>
              <a:pathLst>
                <a:path w="94" h="130">
                  <a:moveTo>
                    <a:pt x="74" y="80"/>
                  </a:moveTo>
                  <a:cubicBezTo>
                    <a:pt x="56" y="111"/>
                    <a:pt x="29" y="130"/>
                    <a:pt x="15" y="122"/>
                  </a:cubicBezTo>
                  <a:cubicBezTo>
                    <a:pt x="0" y="114"/>
                    <a:pt x="3" y="81"/>
                    <a:pt x="21" y="50"/>
                  </a:cubicBezTo>
                  <a:cubicBezTo>
                    <a:pt x="39" y="18"/>
                    <a:pt x="65" y="0"/>
                    <a:pt x="80" y="8"/>
                  </a:cubicBezTo>
                  <a:cubicBezTo>
                    <a:pt x="94" y="16"/>
                    <a:pt x="92" y="48"/>
                    <a:pt x="74" y="80"/>
                  </a:cubicBezTo>
                  <a:close/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8" name="Freeform 57"/>
            <p:cNvSpPr>
              <a:spLocks/>
            </p:cNvSpPr>
            <p:nvPr/>
          </p:nvSpPr>
          <p:spPr bwMode="auto">
            <a:xfrm>
              <a:off x="2727325" y="2486025"/>
              <a:ext cx="107950" cy="158750"/>
            </a:xfrm>
            <a:custGeom>
              <a:avLst/>
              <a:gdLst/>
              <a:ahLst/>
              <a:cxnLst>
                <a:cxn ang="0">
                  <a:pos x="21" y="37"/>
                </a:cxn>
                <a:cxn ang="0">
                  <a:pos x="56" y="8"/>
                </a:cxn>
                <a:cxn ang="0">
                  <a:pos x="53" y="6"/>
                </a:cxn>
                <a:cxn ang="0">
                  <a:pos x="14" y="34"/>
                </a:cxn>
                <a:cxn ang="0">
                  <a:pos x="10" y="82"/>
                </a:cxn>
                <a:cxn ang="0">
                  <a:pos x="14" y="83"/>
                </a:cxn>
                <a:cxn ang="0">
                  <a:pos x="21" y="37"/>
                </a:cxn>
              </a:cxnLst>
              <a:rect l="0" t="0" r="r" b="b"/>
              <a:pathLst>
                <a:path w="56" h="83">
                  <a:moveTo>
                    <a:pt x="21" y="37"/>
                  </a:moveTo>
                  <a:cubicBezTo>
                    <a:pt x="31" y="19"/>
                    <a:pt x="46" y="7"/>
                    <a:pt x="56" y="8"/>
                  </a:cubicBezTo>
                  <a:cubicBezTo>
                    <a:pt x="55" y="7"/>
                    <a:pt x="54" y="6"/>
                    <a:pt x="53" y="6"/>
                  </a:cubicBezTo>
                  <a:cubicBezTo>
                    <a:pt x="44" y="0"/>
                    <a:pt x="26" y="13"/>
                    <a:pt x="14" y="34"/>
                  </a:cubicBezTo>
                  <a:cubicBezTo>
                    <a:pt x="2" y="55"/>
                    <a:pt x="0" y="76"/>
                    <a:pt x="10" y="82"/>
                  </a:cubicBezTo>
                  <a:cubicBezTo>
                    <a:pt x="11" y="83"/>
                    <a:pt x="13" y="83"/>
                    <a:pt x="14" y="83"/>
                  </a:cubicBezTo>
                  <a:cubicBezTo>
                    <a:pt x="7" y="76"/>
                    <a:pt x="10" y="56"/>
                    <a:pt x="21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9" name="Oval 58"/>
            <p:cNvSpPr>
              <a:spLocks noChangeArrowheads="1"/>
            </p:cNvSpPr>
            <p:nvPr/>
          </p:nvSpPr>
          <p:spPr bwMode="auto">
            <a:xfrm>
              <a:off x="3040064" y="2921248"/>
              <a:ext cx="115887" cy="1143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30" name="Freeform 59"/>
            <p:cNvSpPr>
              <a:spLocks/>
            </p:cNvSpPr>
            <p:nvPr/>
          </p:nvSpPr>
          <p:spPr bwMode="auto">
            <a:xfrm>
              <a:off x="2940050" y="3056185"/>
              <a:ext cx="331789" cy="328612"/>
            </a:xfrm>
            <a:custGeom>
              <a:avLst/>
              <a:gdLst/>
              <a:ahLst/>
              <a:cxnLst>
                <a:cxn ang="0">
                  <a:pos x="174" y="158"/>
                </a:cxn>
                <a:cxn ang="0">
                  <a:pos x="166" y="170"/>
                </a:cxn>
                <a:cxn ang="0">
                  <a:pos x="153" y="158"/>
                </a:cxn>
                <a:cxn ang="0">
                  <a:pos x="126" y="21"/>
                </a:cxn>
                <a:cxn ang="0">
                  <a:pos x="96" y="21"/>
                </a:cxn>
                <a:cxn ang="0">
                  <a:pos x="96" y="157"/>
                </a:cxn>
                <a:cxn ang="0">
                  <a:pos x="86" y="172"/>
                </a:cxn>
                <a:cxn ang="0">
                  <a:pos x="75" y="157"/>
                </a:cxn>
                <a:cxn ang="0">
                  <a:pos x="75" y="21"/>
                </a:cxn>
                <a:cxn ang="0">
                  <a:pos x="48" y="21"/>
                </a:cxn>
                <a:cxn ang="0">
                  <a:pos x="21" y="158"/>
                </a:cxn>
                <a:cxn ang="0">
                  <a:pos x="8" y="170"/>
                </a:cxn>
                <a:cxn ang="0">
                  <a:pos x="0" y="158"/>
                </a:cxn>
                <a:cxn ang="0">
                  <a:pos x="1" y="154"/>
                </a:cxn>
                <a:cxn ang="0">
                  <a:pos x="28" y="18"/>
                </a:cxn>
                <a:cxn ang="0">
                  <a:pos x="25" y="11"/>
                </a:cxn>
                <a:cxn ang="0">
                  <a:pos x="36" y="0"/>
                </a:cxn>
                <a:cxn ang="0">
                  <a:pos x="136" y="0"/>
                </a:cxn>
                <a:cxn ang="0">
                  <a:pos x="146" y="11"/>
                </a:cxn>
                <a:cxn ang="0">
                  <a:pos x="146" y="15"/>
                </a:cxn>
                <a:cxn ang="0">
                  <a:pos x="146" y="16"/>
                </a:cxn>
                <a:cxn ang="0">
                  <a:pos x="174" y="154"/>
                </a:cxn>
                <a:cxn ang="0">
                  <a:pos x="174" y="158"/>
                </a:cxn>
              </a:cxnLst>
              <a:rect l="0" t="0" r="r" b="b"/>
              <a:pathLst>
                <a:path w="174" h="172">
                  <a:moveTo>
                    <a:pt x="174" y="158"/>
                  </a:moveTo>
                  <a:cubicBezTo>
                    <a:pt x="174" y="164"/>
                    <a:pt x="171" y="169"/>
                    <a:pt x="166" y="170"/>
                  </a:cubicBezTo>
                  <a:cubicBezTo>
                    <a:pt x="161" y="172"/>
                    <a:pt x="155" y="166"/>
                    <a:pt x="153" y="158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157"/>
                    <a:pt x="96" y="157"/>
                    <a:pt x="96" y="157"/>
                  </a:cubicBezTo>
                  <a:cubicBezTo>
                    <a:pt x="96" y="165"/>
                    <a:pt x="92" y="172"/>
                    <a:pt x="86" y="172"/>
                  </a:cubicBezTo>
                  <a:cubicBezTo>
                    <a:pt x="80" y="172"/>
                    <a:pt x="75" y="166"/>
                    <a:pt x="75" y="157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21" y="158"/>
                    <a:pt x="21" y="158"/>
                    <a:pt x="21" y="158"/>
                  </a:cubicBezTo>
                  <a:cubicBezTo>
                    <a:pt x="19" y="166"/>
                    <a:pt x="13" y="172"/>
                    <a:pt x="8" y="170"/>
                  </a:cubicBezTo>
                  <a:cubicBezTo>
                    <a:pt x="3" y="169"/>
                    <a:pt x="0" y="164"/>
                    <a:pt x="0" y="158"/>
                  </a:cubicBezTo>
                  <a:cubicBezTo>
                    <a:pt x="0" y="157"/>
                    <a:pt x="0" y="155"/>
                    <a:pt x="1" y="154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6" y="16"/>
                    <a:pt x="25" y="13"/>
                    <a:pt x="25" y="11"/>
                  </a:cubicBezTo>
                  <a:cubicBezTo>
                    <a:pt x="25" y="5"/>
                    <a:pt x="30" y="0"/>
                    <a:pt x="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2" y="0"/>
                    <a:pt x="146" y="5"/>
                    <a:pt x="146" y="11"/>
                  </a:cubicBezTo>
                  <a:cubicBezTo>
                    <a:pt x="146" y="12"/>
                    <a:pt x="146" y="13"/>
                    <a:pt x="146" y="15"/>
                  </a:cubicBezTo>
                  <a:cubicBezTo>
                    <a:pt x="146" y="15"/>
                    <a:pt x="146" y="16"/>
                    <a:pt x="146" y="16"/>
                  </a:cubicBezTo>
                  <a:cubicBezTo>
                    <a:pt x="174" y="154"/>
                    <a:pt x="174" y="154"/>
                    <a:pt x="174" y="154"/>
                  </a:cubicBezTo>
                  <a:cubicBezTo>
                    <a:pt x="174" y="155"/>
                    <a:pt x="174" y="157"/>
                    <a:pt x="174" y="1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</p:grpSp>
      <p:cxnSp>
        <p:nvCxnSpPr>
          <p:cNvPr id="31" name="Přímá spojnice se šipkou 30"/>
          <p:cNvCxnSpPr/>
          <p:nvPr/>
        </p:nvCxnSpPr>
        <p:spPr>
          <a:xfrm flipH="1" flipV="1">
            <a:off x="1159756" y="3940341"/>
            <a:ext cx="10335558" cy="1335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32" name="Přímá spojnice se šipkou 31"/>
          <p:cNvCxnSpPr/>
          <p:nvPr/>
        </p:nvCxnSpPr>
        <p:spPr>
          <a:xfrm flipH="1">
            <a:off x="1151467" y="1785257"/>
            <a:ext cx="10343847" cy="20707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33" name="Přímá spojnice se šipkou 32"/>
          <p:cNvCxnSpPr/>
          <p:nvPr/>
        </p:nvCxnSpPr>
        <p:spPr>
          <a:xfrm flipH="1">
            <a:off x="1151468" y="5094514"/>
            <a:ext cx="10343846" cy="2564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sp>
        <p:nvSpPr>
          <p:cNvPr id="43" name="Obdélník 42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44" name="Picture 2" descr="http://www.aspectio.cz/Files/logoAM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sp>
        <p:nvSpPr>
          <p:cNvPr id="46" name="Zástupný symbol pro zápatí 3"/>
          <p:cNvSpPr txBox="1">
            <a:spLocks/>
          </p:cNvSpPr>
          <p:nvPr/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60960" rIns="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300" b="1" kern="1200">
                <a:solidFill>
                  <a:srgbClr val="404040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cs-CZ" sz="1467" dirty="0">
                <a:solidFill>
                  <a:srgbClr val="FFFFFF"/>
                </a:solidFill>
              </a:rPr>
              <a:t>Ipsos pro AMSP: Dotace</a:t>
            </a:r>
            <a:endParaRPr lang="cs-CZ" sz="1467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34" name="Přímá spojnice se šipkou 33"/>
          <p:cNvCxnSpPr/>
          <p:nvPr/>
        </p:nvCxnSpPr>
        <p:spPr>
          <a:xfrm flipH="1" flipV="1">
            <a:off x="1106805" y="2942433"/>
            <a:ext cx="10388509" cy="1064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grpSp>
        <p:nvGrpSpPr>
          <p:cNvPr id="35" name="Group 101"/>
          <p:cNvGrpSpPr>
            <a:grpSpLocks noChangeAspect="1"/>
          </p:cNvGrpSpPr>
          <p:nvPr/>
        </p:nvGrpSpPr>
        <p:grpSpPr>
          <a:xfrm>
            <a:off x="1224379" y="5341682"/>
            <a:ext cx="549916" cy="499741"/>
            <a:chOff x="6557963" y="3495675"/>
            <a:chExt cx="869950" cy="790575"/>
          </a:xfrm>
          <a:solidFill>
            <a:schemeClr val="accent4"/>
          </a:solidFill>
        </p:grpSpPr>
        <p:sp>
          <p:nvSpPr>
            <p:cNvPr id="36" name="Freeform 11"/>
            <p:cNvSpPr>
              <a:spLocks/>
            </p:cNvSpPr>
            <p:nvPr/>
          </p:nvSpPr>
          <p:spPr bwMode="auto">
            <a:xfrm>
              <a:off x="6757988" y="3987800"/>
              <a:ext cx="88900" cy="298450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188"/>
                </a:cxn>
                <a:cxn ang="0">
                  <a:pos x="56" y="188"/>
                </a:cxn>
                <a:cxn ang="0">
                  <a:pos x="56" y="22"/>
                </a:cxn>
                <a:cxn ang="0">
                  <a:pos x="34" y="0"/>
                </a:cxn>
                <a:cxn ang="0">
                  <a:pos x="0" y="34"/>
                </a:cxn>
              </a:cxnLst>
              <a:rect l="0" t="0" r="r" b="b"/>
              <a:pathLst>
                <a:path w="56" h="188">
                  <a:moveTo>
                    <a:pt x="0" y="34"/>
                  </a:moveTo>
                  <a:lnTo>
                    <a:pt x="0" y="188"/>
                  </a:lnTo>
                  <a:lnTo>
                    <a:pt x="56" y="188"/>
                  </a:lnTo>
                  <a:lnTo>
                    <a:pt x="56" y="22"/>
                  </a:lnTo>
                  <a:lnTo>
                    <a:pt x="34" y="0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12"/>
            <p:cNvSpPr>
              <a:spLocks/>
            </p:cNvSpPr>
            <p:nvPr/>
          </p:nvSpPr>
          <p:spPr bwMode="auto">
            <a:xfrm>
              <a:off x="6659563" y="4083050"/>
              <a:ext cx="57150" cy="203200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36" y="128"/>
                </a:cxn>
                <a:cxn ang="0">
                  <a:pos x="36" y="0"/>
                </a:cxn>
                <a:cxn ang="0">
                  <a:pos x="0" y="34"/>
                </a:cxn>
                <a:cxn ang="0">
                  <a:pos x="0" y="128"/>
                </a:cxn>
              </a:cxnLst>
              <a:rect l="0" t="0" r="r" b="b"/>
              <a:pathLst>
                <a:path w="36" h="128">
                  <a:moveTo>
                    <a:pt x="0" y="128"/>
                  </a:moveTo>
                  <a:lnTo>
                    <a:pt x="36" y="128"/>
                  </a:lnTo>
                  <a:lnTo>
                    <a:pt x="36" y="0"/>
                  </a:lnTo>
                  <a:lnTo>
                    <a:pt x="0" y="34"/>
                  </a:lnTo>
                  <a:lnTo>
                    <a:pt x="0" y="1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7138988" y="3686175"/>
              <a:ext cx="187325" cy="600075"/>
            </a:xfrm>
            <a:custGeom>
              <a:avLst/>
              <a:gdLst/>
              <a:ahLst/>
              <a:cxnLst>
                <a:cxn ang="0">
                  <a:pos x="0" y="378"/>
                </a:cxn>
                <a:cxn ang="0">
                  <a:pos x="118" y="378"/>
                </a:cxn>
                <a:cxn ang="0">
                  <a:pos x="118" y="0"/>
                </a:cxn>
                <a:cxn ang="0">
                  <a:pos x="0" y="118"/>
                </a:cxn>
                <a:cxn ang="0">
                  <a:pos x="0" y="378"/>
                </a:cxn>
              </a:cxnLst>
              <a:rect l="0" t="0" r="r" b="b"/>
              <a:pathLst>
                <a:path w="118" h="378">
                  <a:moveTo>
                    <a:pt x="0" y="378"/>
                  </a:moveTo>
                  <a:lnTo>
                    <a:pt x="118" y="378"/>
                  </a:lnTo>
                  <a:lnTo>
                    <a:pt x="118" y="0"/>
                  </a:lnTo>
                  <a:lnTo>
                    <a:pt x="0" y="118"/>
                  </a:lnTo>
                  <a:lnTo>
                    <a:pt x="0" y="3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14"/>
            <p:cNvSpPr>
              <a:spLocks/>
            </p:cNvSpPr>
            <p:nvPr/>
          </p:nvSpPr>
          <p:spPr bwMode="auto">
            <a:xfrm>
              <a:off x="6986588" y="3924300"/>
              <a:ext cx="111125" cy="361950"/>
            </a:xfrm>
            <a:custGeom>
              <a:avLst/>
              <a:gdLst/>
              <a:ahLst/>
              <a:cxnLst>
                <a:cxn ang="0">
                  <a:pos x="0" y="64"/>
                </a:cxn>
                <a:cxn ang="0">
                  <a:pos x="0" y="228"/>
                </a:cxn>
                <a:cxn ang="0">
                  <a:pos x="70" y="228"/>
                </a:cxn>
                <a:cxn ang="0">
                  <a:pos x="70" y="0"/>
                </a:cxn>
                <a:cxn ang="0">
                  <a:pos x="64" y="0"/>
                </a:cxn>
                <a:cxn ang="0">
                  <a:pos x="0" y="64"/>
                </a:cxn>
              </a:cxnLst>
              <a:rect l="0" t="0" r="r" b="b"/>
              <a:pathLst>
                <a:path w="70" h="228">
                  <a:moveTo>
                    <a:pt x="0" y="64"/>
                  </a:moveTo>
                  <a:lnTo>
                    <a:pt x="0" y="228"/>
                  </a:lnTo>
                  <a:lnTo>
                    <a:pt x="70" y="228"/>
                  </a:lnTo>
                  <a:lnTo>
                    <a:pt x="70" y="0"/>
                  </a:lnTo>
                  <a:lnTo>
                    <a:pt x="64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15"/>
            <p:cNvSpPr>
              <a:spLocks/>
            </p:cNvSpPr>
            <p:nvPr/>
          </p:nvSpPr>
          <p:spPr bwMode="auto">
            <a:xfrm>
              <a:off x="6888163" y="4064000"/>
              <a:ext cx="57150" cy="222250"/>
            </a:xfrm>
            <a:custGeom>
              <a:avLst/>
              <a:gdLst/>
              <a:ahLst/>
              <a:cxnLst>
                <a:cxn ang="0">
                  <a:pos x="18" y="20"/>
                </a:cxn>
                <a:cxn ang="0">
                  <a:pos x="6" y="8"/>
                </a:cxn>
                <a:cxn ang="0">
                  <a:pos x="0" y="0"/>
                </a:cxn>
                <a:cxn ang="0">
                  <a:pos x="0" y="140"/>
                </a:cxn>
                <a:cxn ang="0">
                  <a:pos x="36" y="140"/>
                </a:cxn>
                <a:cxn ang="0">
                  <a:pos x="36" y="2"/>
                </a:cxn>
                <a:cxn ang="0">
                  <a:pos x="30" y="8"/>
                </a:cxn>
                <a:cxn ang="0">
                  <a:pos x="18" y="20"/>
                </a:cxn>
              </a:cxnLst>
              <a:rect l="0" t="0" r="r" b="b"/>
              <a:pathLst>
                <a:path w="36" h="140">
                  <a:moveTo>
                    <a:pt x="18" y="20"/>
                  </a:moveTo>
                  <a:lnTo>
                    <a:pt x="6" y="8"/>
                  </a:lnTo>
                  <a:lnTo>
                    <a:pt x="0" y="0"/>
                  </a:lnTo>
                  <a:lnTo>
                    <a:pt x="0" y="140"/>
                  </a:lnTo>
                  <a:lnTo>
                    <a:pt x="36" y="140"/>
                  </a:lnTo>
                  <a:lnTo>
                    <a:pt x="36" y="2"/>
                  </a:lnTo>
                  <a:lnTo>
                    <a:pt x="30" y="8"/>
                  </a:lnTo>
                  <a:lnTo>
                    <a:pt x="18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6"/>
            <p:cNvSpPr>
              <a:spLocks/>
            </p:cNvSpPr>
            <p:nvPr/>
          </p:nvSpPr>
          <p:spPr bwMode="auto">
            <a:xfrm>
              <a:off x="6557963" y="3495675"/>
              <a:ext cx="869950" cy="654050"/>
            </a:xfrm>
            <a:custGeom>
              <a:avLst/>
              <a:gdLst/>
              <a:ahLst/>
              <a:cxnLst>
                <a:cxn ang="0">
                  <a:pos x="526" y="20"/>
                </a:cxn>
                <a:cxn ang="0">
                  <a:pos x="404" y="0"/>
                </a:cxn>
                <a:cxn ang="0">
                  <a:pos x="460" y="56"/>
                </a:cxn>
                <a:cxn ang="0">
                  <a:pos x="226" y="290"/>
                </a:cxn>
                <a:cxn ang="0">
                  <a:pos x="160" y="224"/>
                </a:cxn>
                <a:cxn ang="0">
                  <a:pos x="0" y="382"/>
                </a:cxn>
                <a:cxn ang="0">
                  <a:pos x="32" y="412"/>
                </a:cxn>
                <a:cxn ang="0">
                  <a:pos x="160" y="286"/>
                </a:cxn>
                <a:cxn ang="0">
                  <a:pos x="196" y="322"/>
                </a:cxn>
                <a:cxn ang="0">
                  <a:pos x="196" y="322"/>
                </a:cxn>
                <a:cxn ang="0">
                  <a:pos x="226" y="352"/>
                </a:cxn>
                <a:cxn ang="0">
                  <a:pos x="226" y="352"/>
                </a:cxn>
                <a:cxn ang="0">
                  <a:pos x="258" y="322"/>
                </a:cxn>
                <a:cxn ang="0">
                  <a:pos x="492" y="88"/>
                </a:cxn>
                <a:cxn ang="0">
                  <a:pos x="548" y="144"/>
                </a:cxn>
                <a:cxn ang="0">
                  <a:pos x="526" y="20"/>
                </a:cxn>
              </a:cxnLst>
              <a:rect l="0" t="0" r="r" b="b"/>
              <a:pathLst>
                <a:path w="548" h="412">
                  <a:moveTo>
                    <a:pt x="526" y="20"/>
                  </a:moveTo>
                  <a:lnTo>
                    <a:pt x="404" y="0"/>
                  </a:lnTo>
                  <a:lnTo>
                    <a:pt x="460" y="56"/>
                  </a:lnTo>
                  <a:lnTo>
                    <a:pt x="226" y="290"/>
                  </a:lnTo>
                  <a:lnTo>
                    <a:pt x="160" y="224"/>
                  </a:lnTo>
                  <a:lnTo>
                    <a:pt x="0" y="382"/>
                  </a:lnTo>
                  <a:lnTo>
                    <a:pt x="32" y="412"/>
                  </a:lnTo>
                  <a:lnTo>
                    <a:pt x="160" y="286"/>
                  </a:lnTo>
                  <a:lnTo>
                    <a:pt x="196" y="322"/>
                  </a:lnTo>
                  <a:lnTo>
                    <a:pt x="196" y="322"/>
                  </a:lnTo>
                  <a:lnTo>
                    <a:pt x="226" y="352"/>
                  </a:lnTo>
                  <a:lnTo>
                    <a:pt x="226" y="352"/>
                  </a:lnTo>
                  <a:lnTo>
                    <a:pt x="258" y="322"/>
                  </a:lnTo>
                  <a:lnTo>
                    <a:pt x="492" y="88"/>
                  </a:lnTo>
                  <a:lnTo>
                    <a:pt x="548" y="144"/>
                  </a:lnTo>
                  <a:lnTo>
                    <a:pt x="526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42" name="Obrázek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9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-12825" y="4644571"/>
            <a:ext cx="5266996" cy="1106800"/>
          </a:xfrm>
          <a:prstGeom prst="rect">
            <a:avLst/>
          </a:prstGeom>
          <a:solidFill>
            <a:srgbClr val="008BCA">
              <a:alpha val="54118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SHRNUTÍ VÝSLEDKŮ</a:t>
            </a:r>
          </a:p>
        </p:txBody>
      </p:sp>
    </p:spTree>
    <p:extLst>
      <p:ext uri="{BB962C8B-B14F-4D97-AF65-F5344CB8AC3E}">
        <p14:creationId xmlns:p14="http://schemas.microsoft.com/office/powerpoint/2010/main" val="468023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84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>
                <a:solidFill>
                  <a:srgbClr val="FFFFFF"/>
                </a:solidFill>
              </a:rPr>
              <a:pPr defTabSz="1219170"/>
              <a:t>5</a:t>
            </a:fld>
            <a:endParaRPr lang="cs-CZ" sz="1467" dirty="0">
              <a:solidFill>
                <a:srgbClr val="FFFFFF"/>
              </a:solidFill>
            </a:endParaRPr>
          </a:p>
        </p:txBody>
      </p:sp>
      <p:sp>
        <p:nvSpPr>
          <p:cNvPr id="9" name="Nadpis 4"/>
          <p:cNvSpPr txBox="1">
            <a:spLocks/>
          </p:cNvSpPr>
          <p:nvPr/>
        </p:nvSpPr>
        <p:spPr>
          <a:xfrm>
            <a:off x="348641" y="-125526"/>
            <a:ext cx="11573896" cy="626296"/>
          </a:xfrm>
          <a:prstGeom prst="rect">
            <a:avLst/>
          </a:prstGeom>
        </p:spPr>
        <p:txBody>
          <a:bodyPr vert="horz" lIns="48000" tIns="60960" rIns="48000" bIns="6096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pPr defTabSz="1219170">
              <a:defRPr/>
            </a:pPr>
            <a:r>
              <a:rPr lang="cs-CZ" sz="3733" dirty="0">
                <a:solidFill>
                  <a:srgbClr val="FFFFFF"/>
                </a:solidFill>
              </a:rPr>
              <a:t>Hlavní závěry</a:t>
            </a:r>
          </a:p>
        </p:txBody>
      </p:sp>
      <p:sp>
        <p:nvSpPr>
          <p:cNvPr id="10" name="Obdélník 5"/>
          <p:cNvSpPr/>
          <p:nvPr/>
        </p:nvSpPr>
        <p:spPr>
          <a:xfrm>
            <a:off x="1365818" y="374588"/>
            <a:ext cx="10430378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"/>
            <a:r>
              <a:rPr lang="cs-CZ" sz="2400" b="1" dirty="0">
                <a:solidFill>
                  <a:srgbClr val="EDB501"/>
                </a:solidFill>
              </a:rPr>
              <a:t>39 % malých a středních firem alespoň jednou o dotace žádalo</a:t>
            </a:r>
            <a:r>
              <a:rPr lang="cs-CZ" sz="2400" dirty="0">
                <a:solidFill>
                  <a:schemeClr val="bg1"/>
                </a:solidFill>
              </a:rPr>
              <a:t>, z toho bylo 62 % firem úspěšných. Nejčastěji se žádá o dotace z evropských fondů (61 % z žádajících firem).</a:t>
            </a:r>
          </a:p>
          <a:p>
            <a:pPr defTabSz="1219170" fontAlgn="b"/>
            <a:endParaRPr lang="cs-CZ" sz="2400" dirty="0">
              <a:solidFill>
                <a:schemeClr val="bg1"/>
              </a:solidFill>
            </a:endParaRPr>
          </a:p>
          <a:p>
            <a:pPr defTabSz="1219170" fontAlgn="b"/>
            <a:r>
              <a:rPr lang="cs-CZ" sz="2400" dirty="0">
                <a:solidFill>
                  <a:schemeClr val="bg1"/>
                </a:solidFill>
              </a:rPr>
              <a:t>Téměř polovina firem žádá v dotacích o částku vyšší než milion, nejčastěji na investici nebo vzdělávání. </a:t>
            </a:r>
            <a:r>
              <a:rPr lang="cs-CZ" sz="2400" b="1" dirty="0">
                <a:solidFill>
                  <a:srgbClr val="EDB501"/>
                </a:solidFill>
              </a:rPr>
              <a:t>Polovina dotovaných investic by se bez dotace jinak neuskutečnila.</a:t>
            </a:r>
          </a:p>
          <a:p>
            <a:pPr defTabSz="1219170" fontAlgn="b"/>
            <a:endParaRPr lang="cs-CZ" sz="2400" b="1" dirty="0">
              <a:solidFill>
                <a:srgbClr val="EDB501"/>
              </a:solidFill>
            </a:endParaRPr>
          </a:p>
          <a:p>
            <a:pPr defTabSz="1219170" fontAlgn="b"/>
            <a:r>
              <a:rPr lang="cs-CZ" sz="2400" b="1" dirty="0">
                <a:solidFill>
                  <a:srgbClr val="EDB501"/>
                </a:solidFill>
              </a:rPr>
              <a:t>¾ firem mají s čerpáním dotací pozitivní zkušenosti. </a:t>
            </a:r>
            <a:r>
              <a:rPr lang="cs-CZ" sz="2400" b="1" dirty="0">
                <a:solidFill>
                  <a:schemeClr val="bg1"/>
                </a:solidFill>
              </a:rPr>
              <a:t>O co menší firmu se ale jedná, o to je spokojenost s vyřízením dotací nižší.</a:t>
            </a:r>
          </a:p>
          <a:p>
            <a:pPr defTabSz="1219170" fontAlgn="b"/>
            <a:endParaRPr lang="cs-CZ" sz="2400" dirty="0"/>
          </a:p>
          <a:p>
            <a:pPr defTabSz="1219170" fontAlgn="b"/>
            <a:r>
              <a:rPr lang="cs-CZ" sz="2400" b="1" dirty="0">
                <a:solidFill>
                  <a:schemeClr val="bg1"/>
                </a:solidFill>
              </a:rPr>
              <a:t>Polovině firem, které alespoň jednou získaly dotaci, připadá jako největší komplikace </a:t>
            </a:r>
            <a:r>
              <a:rPr lang="cs-CZ" sz="2400" b="1" dirty="0">
                <a:solidFill>
                  <a:srgbClr val="F0B501"/>
                </a:solidFill>
              </a:rPr>
              <a:t>složitá administrativa a papírování.</a:t>
            </a:r>
          </a:p>
          <a:p>
            <a:pPr defTabSz="1219170" fontAlgn="b"/>
            <a:endParaRPr lang="cs-CZ" sz="2400" b="1" dirty="0">
              <a:solidFill>
                <a:srgbClr val="F0B501"/>
              </a:solidFill>
            </a:endParaRPr>
          </a:p>
          <a:p>
            <a:pPr defTabSz="1219170" fontAlgn="b"/>
            <a:r>
              <a:rPr lang="cs-CZ" sz="2400" b="1" dirty="0">
                <a:solidFill>
                  <a:srgbClr val="EDB501"/>
                </a:solidFill>
              </a:rPr>
              <a:t>41 % firem si žádost nechalo vypracovat od profesionálů</a:t>
            </a:r>
            <a:r>
              <a:rPr lang="cs-CZ" sz="2400" dirty="0">
                <a:solidFill>
                  <a:schemeClr val="bg1"/>
                </a:solidFill>
              </a:rPr>
              <a:t>, jsou to nejčastěji firmy žádající o částky 1 mil. Kč a více. Tyto firmy také častěji sledují vypisování dotací. Jedná se o větší firmy s 50-250 zaměstnanci.</a:t>
            </a:r>
          </a:p>
          <a:p>
            <a:pPr defTabSz="1219170" fontAlgn="b"/>
            <a:br>
              <a:rPr lang="cs-CZ" sz="2400" dirty="0">
                <a:solidFill>
                  <a:srgbClr val="FFFFFF"/>
                </a:solidFill>
              </a:rPr>
            </a:br>
            <a:endParaRPr lang="cs-CZ" sz="2400" b="1" dirty="0">
              <a:solidFill>
                <a:srgbClr val="EDB501"/>
              </a:solidFill>
            </a:endParaRPr>
          </a:p>
          <a:p>
            <a:pPr defTabSz="1219170" fontAlgn="b"/>
            <a:endParaRPr lang="cs-CZ" sz="2400" dirty="0">
              <a:solidFill>
                <a:srgbClr val="FFFFFF"/>
              </a:solidFill>
            </a:endParaRPr>
          </a:p>
          <a:p>
            <a:pPr defTabSz="1219170" fontAlgn="b"/>
            <a:endParaRPr lang="cs-CZ" sz="2400" dirty="0">
              <a:solidFill>
                <a:srgbClr val="FBB040"/>
              </a:solidFill>
            </a:endParaRPr>
          </a:p>
        </p:txBody>
      </p:sp>
      <p:sp>
        <p:nvSpPr>
          <p:cNvPr id="59" name="Zástupný symbol pro zápatí 3"/>
          <p:cNvSpPr txBox="1">
            <a:spLocks/>
          </p:cNvSpPr>
          <p:nvPr/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60960" rIns="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300" b="1" kern="1200">
                <a:solidFill>
                  <a:srgbClr val="404040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cs-CZ" sz="1467" dirty="0">
                <a:solidFill>
                  <a:srgbClr val="FFFFFF"/>
                </a:solidFill>
              </a:rPr>
              <a:t>Ipsos pro AMSP: Dotace</a:t>
            </a:r>
            <a:endParaRPr lang="cs-CZ" sz="1467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38" name="Group 92"/>
          <p:cNvGrpSpPr>
            <a:grpSpLocks noChangeAspect="1"/>
          </p:cNvGrpSpPr>
          <p:nvPr/>
        </p:nvGrpSpPr>
        <p:grpSpPr>
          <a:xfrm>
            <a:off x="537592" y="2721902"/>
            <a:ext cx="718293" cy="720000"/>
            <a:chOff x="5140325" y="2913063"/>
            <a:chExt cx="668338" cy="669926"/>
          </a:xfrm>
          <a:solidFill>
            <a:schemeClr val="bg1"/>
          </a:solidFill>
        </p:grpSpPr>
        <p:sp>
          <p:nvSpPr>
            <p:cNvPr id="39" name="Freeform 10"/>
            <p:cNvSpPr>
              <a:spLocks noEditPoints="1"/>
            </p:cNvSpPr>
            <p:nvPr/>
          </p:nvSpPr>
          <p:spPr bwMode="auto">
            <a:xfrm>
              <a:off x="5140325" y="2913063"/>
              <a:ext cx="309563" cy="336550"/>
            </a:xfrm>
            <a:custGeom>
              <a:avLst/>
              <a:gdLst/>
              <a:ahLst/>
              <a:cxnLst>
                <a:cxn ang="0">
                  <a:pos x="64" y="100"/>
                </a:cxn>
                <a:cxn ang="0">
                  <a:pos x="80" y="57"/>
                </a:cxn>
                <a:cxn ang="0">
                  <a:pos x="58" y="35"/>
                </a:cxn>
                <a:cxn ang="0">
                  <a:pos x="36" y="57"/>
                </a:cxn>
                <a:cxn ang="0">
                  <a:pos x="52" y="100"/>
                </a:cxn>
                <a:cxn ang="0">
                  <a:pos x="48" y="108"/>
                </a:cxn>
                <a:cxn ang="0">
                  <a:pos x="37" y="81"/>
                </a:cxn>
                <a:cxn ang="0">
                  <a:pos x="37" y="36"/>
                </a:cxn>
                <a:cxn ang="0">
                  <a:pos x="79" y="36"/>
                </a:cxn>
                <a:cxn ang="0">
                  <a:pos x="79" y="81"/>
                </a:cxn>
                <a:cxn ang="0">
                  <a:pos x="68" y="108"/>
                </a:cxn>
                <a:cxn ang="0">
                  <a:pos x="50" y="123"/>
                </a:cxn>
                <a:cxn ang="0">
                  <a:pos x="48" y="122"/>
                </a:cxn>
                <a:cxn ang="0">
                  <a:pos x="46" y="116"/>
                </a:cxn>
                <a:cxn ang="0">
                  <a:pos x="48" y="111"/>
                </a:cxn>
                <a:cxn ang="0">
                  <a:pos x="71" y="114"/>
                </a:cxn>
                <a:cxn ang="0">
                  <a:pos x="71" y="119"/>
                </a:cxn>
                <a:cxn ang="0">
                  <a:pos x="66" y="122"/>
                </a:cxn>
                <a:cxn ang="0">
                  <a:pos x="63" y="126"/>
                </a:cxn>
                <a:cxn ang="0">
                  <a:pos x="55" y="70"/>
                </a:cxn>
                <a:cxn ang="0">
                  <a:pos x="53" y="42"/>
                </a:cxn>
                <a:cxn ang="0">
                  <a:pos x="63" y="55"/>
                </a:cxn>
                <a:cxn ang="0">
                  <a:pos x="55" y="70"/>
                </a:cxn>
                <a:cxn ang="0">
                  <a:pos x="54" y="77"/>
                </a:cxn>
                <a:cxn ang="0">
                  <a:pos x="62" y="85"/>
                </a:cxn>
                <a:cxn ang="0">
                  <a:pos x="61" y="19"/>
                </a:cxn>
                <a:cxn ang="0">
                  <a:pos x="54" y="5"/>
                </a:cxn>
                <a:cxn ang="0">
                  <a:pos x="61" y="19"/>
                </a:cxn>
                <a:cxn ang="0">
                  <a:pos x="83" y="29"/>
                </a:cxn>
                <a:cxn ang="0">
                  <a:pos x="98" y="24"/>
                </a:cxn>
                <a:cxn ang="0">
                  <a:pos x="29" y="33"/>
                </a:cxn>
                <a:cxn ang="0">
                  <a:pos x="23" y="18"/>
                </a:cxn>
                <a:cxn ang="0">
                  <a:pos x="29" y="33"/>
                </a:cxn>
                <a:cxn ang="0">
                  <a:pos x="96" y="55"/>
                </a:cxn>
                <a:cxn ang="0">
                  <a:pos x="111" y="62"/>
                </a:cxn>
                <a:cxn ang="0">
                  <a:pos x="19" y="61"/>
                </a:cxn>
                <a:cxn ang="0">
                  <a:pos x="5" y="54"/>
                </a:cxn>
                <a:cxn ang="0">
                  <a:pos x="19" y="61"/>
                </a:cxn>
                <a:cxn ang="0">
                  <a:pos x="87" y="83"/>
                </a:cxn>
                <a:cxn ang="0">
                  <a:pos x="92" y="98"/>
                </a:cxn>
                <a:cxn ang="0">
                  <a:pos x="33" y="87"/>
                </a:cxn>
                <a:cxn ang="0">
                  <a:pos x="18" y="92"/>
                </a:cxn>
                <a:cxn ang="0">
                  <a:pos x="33" y="87"/>
                </a:cxn>
              </a:cxnLst>
              <a:rect l="0" t="0" r="r" b="b"/>
              <a:pathLst>
                <a:path w="116" h="126">
                  <a:moveTo>
                    <a:pt x="52" y="100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4" y="91"/>
                    <a:pt x="68" y="85"/>
                    <a:pt x="73" y="77"/>
                  </a:cubicBezTo>
                  <a:cubicBezTo>
                    <a:pt x="77" y="70"/>
                    <a:pt x="80" y="65"/>
                    <a:pt x="80" y="57"/>
                  </a:cubicBezTo>
                  <a:cubicBezTo>
                    <a:pt x="80" y="51"/>
                    <a:pt x="78" y="46"/>
                    <a:pt x="73" y="42"/>
                  </a:cubicBezTo>
                  <a:cubicBezTo>
                    <a:pt x="69" y="37"/>
                    <a:pt x="64" y="35"/>
                    <a:pt x="58" y="35"/>
                  </a:cubicBezTo>
                  <a:cubicBezTo>
                    <a:pt x="52" y="35"/>
                    <a:pt x="46" y="37"/>
                    <a:pt x="42" y="42"/>
                  </a:cubicBezTo>
                  <a:cubicBezTo>
                    <a:pt x="38" y="46"/>
                    <a:pt x="36" y="51"/>
                    <a:pt x="36" y="57"/>
                  </a:cubicBezTo>
                  <a:cubicBezTo>
                    <a:pt x="36" y="65"/>
                    <a:pt x="39" y="70"/>
                    <a:pt x="43" y="77"/>
                  </a:cubicBezTo>
                  <a:cubicBezTo>
                    <a:pt x="48" y="85"/>
                    <a:pt x="51" y="91"/>
                    <a:pt x="52" y="100"/>
                  </a:cubicBezTo>
                  <a:close/>
                  <a:moveTo>
                    <a:pt x="68" y="108"/>
                  </a:moveTo>
                  <a:cubicBezTo>
                    <a:pt x="48" y="108"/>
                    <a:pt x="48" y="108"/>
                    <a:pt x="48" y="108"/>
                  </a:cubicBezTo>
                  <a:cubicBezTo>
                    <a:pt x="46" y="108"/>
                    <a:pt x="45" y="106"/>
                    <a:pt x="45" y="105"/>
                  </a:cubicBezTo>
                  <a:cubicBezTo>
                    <a:pt x="45" y="94"/>
                    <a:pt x="41" y="87"/>
                    <a:pt x="37" y="81"/>
                  </a:cubicBezTo>
                  <a:cubicBezTo>
                    <a:pt x="32" y="74"/>
                    <a:pt x="28" y="68"/>
                    <a:pt x="28" y="57"/>
                  </a:cubicBezTo>
                  <a:cubicBezTo>
                    <a:pt x="28" y="49"/>
                    <a:pt x="32" y="42"/>
                    <a:pt x="37" y="36"/>
                  </a:cubicBezTo>
                  <a:cubicBezTo>
                    <a:pt x="42" y="31"/>
                    <a:pt x="50" y="28"/>
                    <a:pt x="58" y="28"/>
                  </a:cubicBezTo>
                  <a:cubicBezTo>
                    <a:pt x="66" y="28"/>
                    <a:pt x="73" y="31"/>
                    <a:pt x="79" y="36"/>
                  </a:cubicBezTo>
                  <a:cubicBezTo>
                    <a:pt x="84" y="42"/>
                    <a:pt x="87" y="49"/>
                    <a:pt x="87" y="57"/>
                  </a:cubicBezTo>
                  <a:cubicBezTo>
                    <a:pt x="87" y="68"/>
                    <a:pt x="83" y="74"/>
                    <a:pt x="79" y="81"/>
                  </a:cubicBezTo>
                  <a:cubicBezTo>
                    <a:pt x="75" y="87"/>
                    <a:pt x="71" y="94"/>
                    <a:pt x="71" y="105"/>
                  </a:cubicBezTo>
                  <a:cubicBezTo>
                    <a:pt x="71" y="106"/>
                    <a:pt x="70" y="108"/>
                    <a:pt x="68" y="108"/>
                  </a:cubicBezTo>
                  <a:close/>
                  <a:moveTo>
                    <a:pt x="53" y="126"/>
                  </a:moveTo>
                  <a:cubicBezTo>
                    <a:pt x="51" y="126"/>
                    <a:pt x="50" y="125"/>
                    <a:pt x="50" y="123"/>
                  </a:cubicBezTo>
                  <a:cubicBezTo>
                    <a:pt x="50" y="123"/>
                    <a:pt x="50" y="122"/>
                    <a:pt x="50" y="122"/>
                  </a:cubicBezTo>
                  <a:cubicBezTo>
                    <a:pt x="48" y="122"/>
                    <a:pt x="48" y="122"/>
                    <a:pt x="48" y="122"/>
                  </a:cubicBezTo>
                  <a:cubicBezTo>
                    <a:pt x="46" y="122"/>
                    <a:pt x="45" y="120"/>
                    <a:pt x="45" y="119"/>
                  </a:cubicBezTo>
                  <a:cubicBezTo>
                    <a:pt x="45" y="118"/>
                    <a:pt x="45" y="117"/>
                    <a:pt x="46" y="116"/>
                  </a:cubicBezTo>
                  <a:cubicBezTo>
                    <a:pt x="45" y="116"/>
                    <a:pt x="45" y="115"/>
                    <a:pt x="45" y="114"/>
                  </a:cubicBezTo>
                  <a:cubicBezTo>
                    <a:pt x="45" y="112"/>
                    <a:pt x="46" y="111"/>
                    <a:pt x="48" y="111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70" y="111"/>
                    <a:pt x="71" y="112"/>
                    <a:pt x="71" y="114"/>
                  </a:cubicBezTo>
                  <a:cubicBezTo>
                    <a:pt x="71" y="115"/>
                    <a:pt x="71" y="116"/>
                    <a:pt x="70" y="116"/>
                  </a:cubicBezTo>
                  <a:cubicBezTo>
                    <a:pt x="71" y="117"/>
                    <a:pt x="71" y="118"/>
                    <a:pt x="71" y="119"/>
                  </a:cubicBezTo>
                  <a:cubicBezTo>
                    <a:pt x="71" y="120"/>
                    <a:pt x="70" y="122"/>
                    <a:pt x="68" y="122"/>
                  </a:cubicBezTo>
                  <a:cubicBezTo>
                    <a:pt x="66" y="122"/>
                    <a:pt x="66" y="122"/>
                    <a:pt x="66" y="122"/>
                  </a:cubicBezTo>
                  <a:cubicBezTo>
                    <a:pt x="66" y="122"/>
                    <a:pt x="66" y="123"/>
                    <a:pt x="66" y="123"/>
                  </a:cubicBezTo>
                  <a:cubicBezTo>
                    <a:pt x="66" y="125"/>
                    <a:pt x="65" y="126"/>
                    <a:pt x="63" y="126"/>
                  </a:cubicBezTo>
                  <a:cubicBezTo>
                    <a:pt x="53" y="126"/>
                    <a:pt x="53" y="126"/>
                    <a:pt x="53" y="126"/>
                  </a:cubicBezTo>
                  <a:close/>
                  <a:moveTo>
                    <a:pt x="55" y="70"/>
                  </a:moveTo>
                  <a:cubicBezTo>
                    <a:pt x="53" y="55"/>
                    <a:pt x="53" y="55"/>
                    <a:pt x="53" y="55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5" y="70"/>
                    <a:pt x="55" y="70"/>
                    <a:pt x="55" y="70"/>
                  </a:cubicBezTo>
                  <a:close/>
                  <a:moveTo>
                    <a:pt x="54" y="85"/>
                  </a:moveTo>
                  <a:cubicBezTo>
                    <a:pt x="54" y="77"/>
                    <a:pt x="54" y="77"/>
                    <a:pt x="54" y="7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54" y="85"/>
                    <a:pt x="54" y="85"/>
                    <a:pt x="54" y="85"/>
                  </a:cubicBezTo>
                  <a:close/>
                  <a:moveTo>
                    <a:pt x="61" y="19"/>
                  </a:moveTo>
                  <a:cubicBezTo>
                    <a:pt x="61" y="23"/>
                    <a:pt x="56" y="23"/>
                    <a:pt x="55" y="19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0"/>
                    <a:pt x="63" y="0"/>
                    <a:pt x="62" y="5"/>
                  </a:cubicBezTo>
                  <a:cubicBezTo>
                    <a:pt x="61" y="19"/>
                    <a:pt x="61" y="19"/>
                    <a:pt x="61" y="19"/>
                  </a:cubicBezTo>
                  <a:close/>
                  <a:moveTo>
                    <a:pt x="87" y="33"/>
                  </a:moveTo>
                  <a:cubicBezTo>
                    <a:pt x="84" y="35"/>
                    <a:pt x="81" y="32"/>
                    <a:pt x="83" y="29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6" y="14"/>
                    <a:pt x="102" y="20"/>
                    <a:pt x="98" y="24"/>
                  </a:cubicBezTo>
                  <a:cubicBezTo>
                    <a:pt x="87" y="33"/>
                    <a:pt x="87" y="33"/>
                    <a:pt x="87" y="33"/>
                  </a:cubicBezTo>
                  <a:close/>
                  <a:moveTo>
                    <a:pt x="29" y="33"/>
                  </a:moveTo>
                  <a:cubicBezTo>
                    <a:pt x="32" y="35"/>
                    <a:pt x="35" y="32"/>
                    <a:pt x="32" y="2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0" y="14"/>
                    <a:pt x="14" y="20"/>
                    <a:pt x="18" y="24"/>
                  </a:cubicBezTo>
                  <a:cubicBezTo>
                    <a:pt x="29" y="33"/>
                    <a:pt x="29" y="33"/>
                    <a:pt x="29" y="33"/>
                  </a:cubicBezTo>
                  <a:close/>
                  <a:moveTo>
                    <a:pt x="96" y="61"/>
                  </a:moveTo>
                  <a:cubicBezTo>
                    <a:pt x="93" y="60"/>
                    <a:pt x="93" y="56"/>
                    <a:pt x="96" y="55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6" y="53"/>
                    <a:pt x="116" y="63"/>
                    <a:pt x="111" y="62"/>
                  </a:cubicBezTo>
                  <a:cubicBezTo>
                    <a:pt x="96" y="61"/>
                    <a:pt x="96" y="61"/>
                    <a:pt x="96" y="61"/>
                  </a:cubicBezTo>
                  <a:close/>
                  <a:moveTo>
                    <a:pt x="19" y="61"/>
                  </a:moveTo>
                  <a:cubicBezTo>
                    <a:pt x="23" y="60"/>
                    <a:pt x="23" y="56"/>
                    <a:pt x="19" y="55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0" y="53"/>
                    <a:pt x="0" y="63"/>
                    <a:pt x="5" y="62"/>
                  </a:cubicBezTo>
                  <a:cubicBezTo>
                    <a:pt x="19" y="61"/>
                    <a:pt x="19" y="61"/>
                    <a:pt x="19" y="61"/>
                  </a:cubicBezTo>
                  <a:close/>
                  <a:moveTo>
                    <a:pt x="83" y="87"/>
                  </a:moveTo>
                  <a:cubicBezTo>
                    <a:pt x="80" y="84"/>
                    <a:pt x="84" y="81"/>
                    <a:pt x="87" y="83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2" y="95"/>
                    <a:pt x="95" y="102"/>
                    <a:pt x="92" y="98"/>
                  </a:cubicBezTo>
                  <a:cubicBezTo>
                    <a:pt x="83" y="87"/>
                    <a:pt x="83" y="87"/>
                    <a:pt x="83" y="87"/>
                  </a:cubicBezTo>
                  <a:close/>
                  <a:moveTo>
                    <a:pt x="33" y="87"/>
                  </a:moveTo>
                  <a:cubicBezTo>
                    <a:pt x="35" y="84"/>
                    <a:pt x="32" y="81"/>
                    <a:pt x="29" y="83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4" y="95"/>
                    <a:pt x="21" y="102"/>
                    <a:pt x="24" y="98"/>
                  </a:cubicBezTo>
                  <a:cubicBezTo>
                    <a:pt x="33" y="87"/>
                    <a:pt x="33" y="87"/>
                    <a:pt x="33" y="8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56"/>
            <p:cNvSpPr>
              <a:spLocks noEditPoints="1"/>
            </p:cNvSpPr>
            <p:nvPr/>
          </p:nvSpPr>
          <p:spPr bwMode="auto">
            <a:xfrm>
              <a:off x="5375275" y="3035301"/>
              <a:ext cx="433388" cy="547688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107" y="10"/>
                </a:cxn>
                <a:cxn ang="0">
                  <a:pos x="121" y="28"/>
                </a:cxn>
                <a:cxn ang="0">
                  <a:pos x="120" y="52"/>
                </a:cxn>
                <a:cxn ang="0">
                  <a:pos x="120" y="52"/>
                </a:cxn>
                <a:cxn ang="0">
                  <a:pos x="124" y="54"/>
                </a:cxn>
                <a:cxn ang="0">
                  <a:pos x="124" y="63"/>
                </a:cxn>
                <a:cxn ang="0">
                  <a:pos x="118" y="69"/>
                </a:cxn>
                <a:cxn ang="0">
                  <a:pos x="114" y="71"/>
                </a:cxn>
                <a:cxn ang="0">
                  <a:pos x="81" y="103"/>
                </a:cxn>
                <a:cxn ang="0">
                  <a:pos x="48" y="71"/>
                </a:cxn>
                <a:cxn ang="0">
                  <a:pos x="45" y="69"/>
                </a:cxn>
                <a:cxn ang="0">
                  <a:pos x="39" y="63"/>
                </a:cxn>
                <a:cxn ang="0">
                  <a:pos x="38" y="54"/>
                </a:cxn>
                <a:cxn ang="0">
                  <a:pos x="43" y="52"/>
                </a:cxn>
                <a:cxn ang="0">
                  <a:pos x="42" y="28"/>
                </a:cxn>
                <a:cxn ang="0">
                  <a:pos x="56" y="10"/>
                </a:cxn>
                <a:cxn ang="0">
                  <a:pos x="56" y="10"/>
                </a:cxn>
                <a:cxn ang="0">
                  <a:pos x="56" y="10"/>
                </a:cxn>
                <a:cxn ang="0">
                  <a:pos x="56" y="9"/>
                </a:cxn>
                <a:cxn ang="0">
                  <a:pos x="56" y="9"/>
                </a:cxn>
                <a:cxn ang="0">
                  <a:pos x="76" y="0"/>
                </a:cxn>
                <a:cxn ang="0">
                  <a:pos x="81" y="0"/>
                </a:cxn>
                <a:cxn ang="0">
                  <a:pos x="87" y="0"/>
                </a:cxn>
                <a:cxn ang="0">
                  <a:pos x="81" y="117"/>
                </a:cxn>
                <a:cxn ang="0">
                  <a:pos x="73" y="122"/>
                </a:cxn>
                <a:cxn ang="0">
                  <a:pos x="76" y="132"/>
                </a:cxn>
                <a:cxn ang="0">
                  <a:pos x="69" y="172"/>
                </a:cxn>
                <a:cxn ang="0">
                  <a:pos x="49" y="109"/>
                </a:cxn>
                <a:cxn ang="0">
                  <a:pos x="11" y="130"/>
                </a:cxn>
                <a:cxn ang="0">
                  <a:pos x="0" y="198"/>
                </a:cxn>
                <a:cxn ang="0">
                  <a:pos x="2" y="203"/>
                </a:cxn>
                <a:cxn ang="0">
                  <a:pos x="6" y="205"/>
                </a:cxn>
                <a:cxn ang="0">
                  <a:pos x="156" y="205"/>
                </a:cxn>
                <a:cxn ang="0">
                  <a:pos x="161" y="203"/>
                </a:cxn>
                <a:cxn ang="0">
                  <a:pos x="163" y="198"/>
                </a:cxn>
                <a:cxn ang="0">
                  <a:pos x="152" y="130"/>
                </a:cxn>
                <a:cxn ang="0">
                  <a:pos x="114" y="109"/>
                </a:cxn>
                <a:cxn ang="0">
                  <a:pos x="93" y="172"/>
                </a:cxn>
                <a:cxn ang="0">
                  <a:pos x="87" y="132"/>
                </a:cxn>
                <a:cxn ang="0">
                  <a:pos x="90" y="122"/>
                </a:cxn>
                <a:cxn ang="0">
                  <a:pos x="81" y="117"/>
                </a:cxn>
              </a:cxnLst>
              <a:rect l="0" t="0" r="r" b="b"/>
              <a:pathLst>
                <a:path w="163" h="205">
                  <a:moveTo>
                    <a:pt x="87" y="0"/>
                  </a:moveTo>
                  <a:cubicBezTo>
                    <a:pt x="95" y="2"/>
                    <a:pt x="102" y="5"/>
                    <a:pt x="107" y="10"/>
                  </a:cubicBezTo>
                  <a:cubicBezTo>
                    <a:pt x="113" y="15"/>
                    <a:pt x="119" y="18"/>
                    <a:pt x="121" y="28"/>
                  </a:cubicBezTo>
                  <a:cubicBezTo>
                    <a:pt x="123" y="36"/>
                    <a:pt x="121" y="45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2" y="52"/>
                    <a:pt x="124" y="52"/>
                    <a:pt x="124" y="54"/>
                  </a:cubicBezTo>
                  <a:cubicBezTo>
                    <a:pt x="125" y="57"/>
                    <a:pt x="125" y="60"/>
                    <a:pt x="124" y="63"/>
                  </a:cubicBezTo>
                  <a:cubicBezTo>
                    <a:pt x="123" y="65"/>
                    <a:pt x="120" y="67"/>
                    <a:pt x="118" y="69"/>
                  </a:cubicBezTo>
                  <a:cubicBezTo>
                    <a:pt x="117" y="70"/>
                    <a:pt x="116" y="71"/>
                    <a:pt x="114" y="71"/>
                  </a:cubicBezTo>
                  <a:cubicBezTo>
                    <a:pt x="108" y="88"/>
                    <a:pt x="96" y="103"/>
                    <a:pt x="81" y="103"/>
                  </a:cubicBezTo>
                  <a:cubicBezTo>
                    <a:pt x="67" y="103"/>
                    <a:pt x="55" y="88"/>
                    <a:pt x="48" y="71"/>
                  </a:cubicBezTo>
                  <a:cubicBezTo>
                    <a:pt x="47" y="71"/>
                    <a:pt x="46" y="70"/>
                    <a:pt x="45" y="69"/>
                  </a:cubicBezTo>
                  <a:cubicBezTo>
                    <a:pt x="43" y="67"/>
                    <a:pt x="39" y="65"/>
                    <a:pt x="39" y="63"/>
                  </a:cubicBezTo>
                  <a:cubicBezTo>
                    <a:pt x="38" y="60"/>
                    <a:pt x="37" y="57"/>
                    <a:pt x="38" y="54"/>
                  </a:cubicBezTo>
                  <a:cubicBezTo>
                    <a:pt x="39" y="52"/>
                    <a:pt x="41" y="52"/>
                    <a:pt x="43" y="52"/>
                  </a:cubicBezTo>
                  <a:cubicBezTo>
                    <a:pt x="41" y="45"/>
                    <a:pt x="40" y="36"/>
                    <a:pt x="42" y="28"/>
                  </a:cubicBezTo>
                  <a:cubicBezTo>
                    <a:pt x="44" y="18"/>
                    <a:pt x="50" y="15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62" y="5"/>
                    <a:pt x="68" y="1"/>
                    <a:pt x="76" y="0"/>
                  </a:cubicBezTo>
                  <a:cubicBezTo>
                    <a:pt x="77" y="0"/>
                    <a:pt x="79" y="0"/>
                    <a:pt x="81" y="0"/>
                  </a:cubicBezTo>
                  <a:cubicBezTo>
                    <a:pt x="84" y="0"/>
                    <a:pt x="85" y="0"/>
                    <a:pt x="87" y="0"/>
                  </a:cubicBezTo>
                  <a:close/>
                  <a:moveTo>
                    <a:pt x="81" y="117"/>
                  </a:moveTo>
                  <a:cubicBezTo>
                    <a:pt x="73" y="122"/>
                    <a:pt x="73" y="122"/>
                    <a:pt x="73" y="122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69" y="172"/>
                    <a:pt x="69" y="172"/>
                    <a:pt x="69" y="172"/>
                  </a:cubicBezTo>
                  <a:cubicBezTo>
                    <a:pt x="61" y="155"/>
                    <a:pt x="54" y="127"/>
                    <a:pt x="49" y="109"/>
                  </a:cubicBezTo>
                  <a:cubicBezTo>
                    <a:pt x="36" y="115"/>
                    <a:pt x="17" y="116"/>
                    <a:pt x="11" y="130"/>
                  </a:cubicBezTo>
                  <a:cubicBezTo>
                    <a:pt x="4" y="143"/>
                    <a:pt x="1" y="174"/>
                    <a:pt x="0" y="198"/>
                  </a:cubicBezTo>
                  <a:cubicBezTo>
                    <a:pt x="0" y="200"/>
                    <a:pt x="0" y="201"/>
                    <a:pt x="2" y="203"/>
                  </a:cubicBezTo>
                  <a:cubicBezTo>
                    <a:pt x="3" y="204"/>
                    <a:pt x="5" y="205"/>
                    <a:pt x="6" y="205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8" y="205"/>
                    <a:pt x="160" y="204"/>
                    <a:pt x="161" y="203"/>
                  </a:cubicBezTo>
                  <a:cubicBezTo>
                    <a:pt x="162" y="201"/>
                    <a:pt x="163" y="200"/>
                    <a:pt x="163" y="198"/>
                  </a:cubicBezTo>
                  <a:cubicBezTo>
                    <a:pt x="162" y="174"/>
                    <a:pt x="159" y="143"/>
                    <a:pt x="152" y="130"/>
                  </a:cubicBezTo>
                  <a:cubicBezTo>
                    <a:pt x="145" y="116"/>
                    <a:pt x="127" y="115"/>
                    <a:pt x="114" y="109"/>
                  </a:cubicBezTo>
                  <a:cubicBezTo>
                    <a:pt x="109" y="127"/>
                    <a:pt x="102" y="155"/>
                    <a:pt x="93" y="172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81" y="117"/>
                    <a:pt x="81" y="117"/>
                    <a:pt x="81" y="1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8" name="Freeform 14"/>
          <p:cNvSpPr>
            <a:spLocks noChangeAspect="1" noEditPoints="1"/>
          </p:cNvSpPr>
          <p:nvPr/>
        </p:nvSpPr>
        <p:spPr bwMode="auto">
          <a:xfrm>
            <a:off x="555640" y="4246942"/>
            <a:ext cx="682197" cy="624214"/>
          </a:xfrm>
          <a:custGeom>
            <a:avLst/>
            <a:gdLst/>
            <a:ahLst/>
            <a:cxnLst>
              <a:cxn ang="0">
                <a:pos x="312" y="87"/>
              </a:cxn>
              <a:cxn ang="0">
                <a:pos x="130" y="869"/>
              </a:cxn>
              <a:cxn ang="0">
                <a:pos x="130" y="985"/>
              </a:cxn>
              <a:cxn ang="0">
                <a:pos x="163" y="869"/>
              </a:cxn>
              <a:cxn ang="0">
                <a:pos x="291" y="869"/>
              </a:cxn>
              <a:cxn ang="0">
                <a:pos x="326" y="1445"/>
              </a:cxn>
              <a:cxn ang="0">
                <a:pos x="1635" y="1431"/>
              </a:cxn>
              <a:cxn ang="0">
                <a:pos x="1066" y="1195"/>
              </a:cxn>
              <a:cxn ang="0">
                <a:pos x="780" y="1431"/>
              </a:cxn>
              <a:cxn ang="0">
                <a:pos x="7" y="1476"/>
              </a:cxn>
              <a:cxn ang="0">
                <a:pos x="1949" y="1476"/>
              </a:cxn>
              <a:cxn ang="0">
                <a:pos x="522" y="1915"/>
              </a:cxn>
              <a:cxn ang="0">
                <a:pos x="586" y="1915"/>
              </a:cxn>
              <a:cxn ang="0">
                <a:pos x="522" y="1774"/>
              </a:cxn>
              <a:cxn ang="0">
                <a:pos x="669" y="1915"/>
              </a:cxn>
              <a:cxn ang="0">
                <a:pos x="669" y="1852"/>
              </a:cxn>
              <a:cxn ang="0">
                <a:pos x="605" y="1837"/>
              </a:cxn>
              <a:cxn ang="0">
                <a:pos x="669" y="1837"/>
              </a:cxn>
              <a:cxn ang="0">
                <a:pos x="688" y="1852"/>
              </a:cxn>
              <a:cxn ang="0">
                <a:pos x="751" y="1837"/>
              </a:cxn>
              <a:cxn ang="0">
                <a:pos x="751" y="1774"/>
              </a:cxn>
              <a:cxn ang="0">
                <a:pos x="770" y="1915"/>
              </a:cxn>
              <a:cxn ang="0">
                <a:pos x="834" y="1915"/>
              </a:cxn>
              <a:cxn ang="0">
                <a:pos x="770" y="1774"/>
              </a:cxn>
              <a:cxn ang="0">
                <a:pos x="917" y="1915"/>
              </a:cxn>
              <a:cxn ang="0">
                <a:pos x="917" y="1852"/>
              </a:cxn>
              <a:cxn ang="0">
                <a:pos x="853" y="1837"/>
              </a:cxn>
              <a:cxn ang="0">
                <a:pos x="917" y="1837"/>
              </a:cxn>
              <a:cxn ang="0">
                <a:pos x="936" y="1852"/>
              </a:cxn>
              <a:cxn ang="0">
                <a:pos x="999" y="1837"/>
              </a:cxn>
              <a:cxn ang="0">
                <a:pos x="999" y="1774"/>
              </a:cxn>
              <a:cxn ang="0">
                <a:pos x="1309" y="1915"/>
              </a:cxn>
              <a:cxn ang="0">
                <a:pos x="1373" y="1915"/>
              </a:cxn>
              <a:cxn ang="0">
                <a:pos x="1309" y="1774"/>
              </a:cxn>
              <a:cxn ang="0">
                <a:pos x="1455" y="1915"/>
              </a:cxn>
              <a:cxn ang="0">
                <a:pos x="1455" y="1852"/>
              </a:cxn>
              <a:cxn ang="0">
                <a:pos x="1392" y="1837"/>
              </a:cxn>
              <a:cxn ang="0">
                <a:pos x="1455" y="1837"/>
              </a:cxn>
              <a:cxn ang="0">
                <a:pos x="1474" y="1852"/>
              </a:cxn>
              <a:cxn ang="0">
                <a:pos x="1538" y="1837"/>
              </a:cxn>
              <a:cxn ang="0">
                <a:pos x="1538" y="1774"/>
              </a:cxn>
              <a:cxn ang="0">
                <a:pos x="1557" y="1915"/>
              </a:cxn>
              <a:cxn ang="0">
                <a:pos x="1621" y="1915"/>
              </a:cxn>
              <a:cxn ang="0">
                <a:pos x="1557" y="1774"/>
              </a:cxn>
              <a:cxn ang="0">
                <a:pos x="1703" y="1915"/>
              </a:cxn>
              <a:cxn ang="0">
                <a:pos x="1703" y="1852"/>
              </a:cxn>
              <a:cxn ang="0">
                <a:pos x="1640" y="1837"/>
              </a:cxn>
              <a:cxn ang="0">
                <a:pos x="1703" y="1837"/>
              </a:cxn>
              <a:cxn ang="0">
                <a:pos x="1722" y="1852"/>
              </a:cxn>
              <a:cxn ang="0">
                <a:pos x="1786" y="1837"/>
              </a:cxn>
              <a:cxn ang="0">
                <a:pos x="1786" y="1774"/>
              </a:cxn>
              <a:cxn ang="0">
                <a:pos x="123" y="1015"/>
              </a:cxn>
              <a:cxn ang="0">
                <a:pos x="123" y="1445"/>
              </a:cxn>
              <a:cxn ang="0">
                <a:pos x="168" y="1015"/>
              </a:cxn>
            </a:cxnLst>
            <a:rect l="0" t="0" r="r" b="b"/>
            <a:pathLst>
              <a:path w="1949" h="2057">
                <a:moveTo>
                  <a:pt x="522" y="0"/>
                </a:moveTo>
                <a:lnTo>
                  <a:pt x="312" y="0"/>
                </a:lnTo>
                <a:lnTo>
                  <a:pt x="312" y="87"/>
                </a:lnTo>
                <a:lnTo>
                  <a:pt x="522" y="87"/>
                </a:lnTo>
                <a:lnTo>
                  <a:pt x="522" y="0"/>
                </a:lnTo>
                <a:close/>
                <a:moveTo>
                  <a:pt x="130" y="869"/>
                </a:moveTo>
                <a:lnTo>
                  <a:pt x="0" y="869"/>
                </a:lnTo>
                <a:lnTo>
                  <a:pt x="0" y="985"/>
                </a:lnTo>
                <a:lnTo>
                  <a:pt x="130" y="985"/>
                </a:lnTo>
                <a:lnTo>
                  <a:pt x="130" y="869"/>
                </a:lnTo>
                <a:close/>
                <a:moveTo>
                  <a:pt x="291" y="869"/>
                </a:moveTo>
                <a:lnTo>
                  <a:pt x="163" y="869"/>
                </a:lnTo>
                <a:lnTo>
                  <a:pt x="163" y="985"/>
                </a:lnTo>
                <a:lnTo>
                  <a:pt x="291" y="985"/>
                </a:lnTo>
                <a:lnTo>
                  <a:pt x="291" y="869"/>
                </a:lnTo>
                <a:close/>
                <a:moveTo>
                  <a:pt x="510" y="118"/>
                </a:moveTo>
                <a:lnTo>
                  <a:pt x="326" y="118"/>
                </a:lnTo>
                <a:lnTo>
                  <a:pt x="326" y="1445"/>
                </a:lnTo>
                <a:lnTo>
                  <a:pt x="1918" y="1445"/>
                </a:lnTo>
                <a:lnTo>
                  <a:pt x="1635" y="1195"/>
                </a:lnTo>
                <a:lnTo>
                  <a:pt x="1635" y="1431"/>
                </a:lnTo>
                <a:lnTo>
                  <a:pt x="1349" y="1195"/>
                </a:lnTo>
                <a:lnTo>
                  <a:pt x="1349" y="1431"/>
                </a:lnTo>
                <a:lnTo>
                  <a:pt x="1066" y="1195"/>
                </a:lnTo>
                <a:lnTo>
                  <a:pt x="1066" y="1431"/>
                </a:lnTo>
                <a:lnTo>
                  <a:pt x="780" y="1195"/>
                </a:lnTo>
                <a:lnTo>
                  <a:pt x="780" y="1431"/>
                </a:lnTo>
                <a:lnTo>
                  <a:pt x="510" y="1053"/>
                </a:lnTo>
                <a:lnTo>
                  <a:pt x="510" y="118"/>
                </a:lnTo>
                <a:close/>
                <a:moveTo>
                  <a:pt x="7" y="1476"/>
                </a:moveTo>
                <a:lnTo>
                  <a:pt x="7" y="2057"/>
                </a:lnTo>
                <a:lnTo>
                  <a:pt x="1949" y="2057"/>
                </a:lnTo>
                <a:lnTo>
                  <a:pt x="1949" y="1476"/>
                </a:lnTo>
                <a:lnTo>
                  <a:pt x="7" y="1476"/>
                </a:lnTo>
                <a:close/>
                <a:moveTo>
                  <a:pt x="586" y="1915"/>
                </a:moveTo>
                <a:lnTo>
                  <a:pt x="522" y="1915"/>
                </a:lnTo>
                <a:lnTo>
                  <a:pt x="522" y="1852"/>
                </a:lnTo>
                <a:lnTo>
                  <a:pt x="586" y="1852"/>
                </a:lnTo>
                <a:lnTo>
                  <a:pt x="586" y="1915"/>
                </a:lnTo>
                <a:close/>
                <a:moveTo>
                  <a:pt x="586" y="1837"/>
                </a:moveTo>
                <a:lnTo>
                  <a:pt x="522" y="1837"/>
                </a:lnTo>
                <a:lnTo>
                  <a:pt x="522" y="1774"/>
                </a:lnTo>
                <a:lnTo>
                  <a:pt x="586" y="1774"/>
                </a:lnTo>
                <a:lnTo>
                  <a:pt x="586" y="1837"/>
                </a:lnTo>
                <a:close/>
                <a:moveTo>
                  <a:pt x="669" y="1915"/>
                </a:moveTo>
                <a:lnTo>
                  <a:pt x="605" y="1915"/>
                </a:lnTo>
                <a:lnTo>
                  <a:pt x="605" y="1852"/>
                </a:lnTo>
                <a:lnTo>
                  <a:pt x="669" y="1852"/>
                </a:lnTo>
                <a:lnTo>
                  <a:pt x="669" y="1915"/>
                </a:lnTo>
                <a:close/>
                <a:moveTo>
                  <a:pt x="669" y="1837"/>
                </a:moveTo>
                <a:lnTo>
                  <a:pt x="605" y="1837"/>
                </a:lnTo>
                <a:lnTo>
                  <a:pt x="605" y="1774"/>
                </a:lnTo>
                <a:lnTo>
                  <a:pt x="669" y="1774"/>
                </a:lnTo>
                <a:lnTo>
                  <a:pt x="669" y="1837"/>
                </a:lnTo>
                <a:close/>
                <a:moveTo>
                  <a:pt x="751" y="1915"/>
                </a:moveTo>
                <a:lnTo>
                  <a:pt x="688" y="1915"/>
                </a:lnTo>
                <a:lnTo>
                  <a:pt x="688" y="1852"/>
                </a:lnTo>
                <a:lnTo>
                  <a:pt x="751" y="1852"/>
                </a:lnTo>
                <a:lnTo>
                  <a:pt x="751" y="1915"/>
                </a:lnTo>
                <a:close/>
                <a:moveTo>
                  <a:pt x="751" y="1837"/>
                </a:moveTo>
                <a:lnTo>
                  <a:pt x="688" y="1837"/>
                </a:lnTo>
                <a:lnTo>
                  <a:pt x="688" y="1774"/>
                </a:lnTo>
                <a:lnTo>
                  <a:pt x="751" y="1774"/>
                </a:lnTo>
                <a:lnTo>
                  <a:pt x="751" y="1837"/>
                </a:lnTo>
                <a:close/>
                <a:moveTo>
                  <a:pt x="834" y="1915"/>
                </a:moveTo>
                <a:lnTo>
                  <a:pt x="770" y="1915"/>
                </a:lnTo>
                <a:lnTo>
                  <a:pt x="770" y="1852"/>
                </a:lnTo>
                <a:lnTo>
                  <a:pt x="834" y="1852"/>
                </a:lnTo>
                <a:lnTo>
                  <a:pt x="834" y="1915"/>
                </a:lnTo>
                <a:close/>
                <a:moveTo>
                  <a:pt x="834" y="1837"/>
                </a:moveTo>
                <a:lnTo>
                  <a:pt x="770" y="1837"/>
                </a:lnTo>
                <a:lnTo>
                  <a:pt x="770" y="1774"/>
                </a:lnTo>
                <a:lnTo>
                  <a:pt x="834" y="1774"/>
                </a:lnTo>
                <a:lnTo>
                  <a:pt x="834" y="1837"/>
                </a:lnTo>
                <a:close/>
                <a:moveTo>
                  <a:pt x="917" y="1915"/>
                </a:moveTo>
                <a:lnTo>
                  <a:pt x="853" y="1915"/>
                </a:lnTo>
                <a:lnTo>
                  <a:pt x="853" y="1852"/>
                </a:lnTo>
                <a:lnTo>
                  <a:pt x="917" y="1852"/>
                </a:lnTo>
                <a:lnTo>
                  <a:pt x="917" y="1915"/>
                </a:lnTo>
                <a:close/>
                <a:moveTo>
                  <a:pt x="917" y="1837"/>
                </a:moveTo>
                <a:lnTo>
                  <a:pt x="853" y="1837"/>
                </a:lnTo>
                <a:lnTo>
                  <a:pt x="853" y="1774"/>
                </a:lnTo>
                <a:lnTo>
                  <a:pt x="917" y="1774"/>
                </a:lnTo>
                <a:lnTo>
                  <a:pt x="917" y="1837"/>
                </a:lnTo>
                <a:close/>
                <a:moveTo>
                  <a:pt x="999" y="1915"/>
                </a:moveTo>
                <a:lnTo>
                  <a:pt x="936" y="1915"/>
                </a:lnTo>
                <a:lnTo>
                  <a:pt x="936" y="1852"/>
                </a:lnTo>
                <a:lnTo>
                  <a:pt x="999" y="1852"/>
                </a:lnTo>
                <a:lnTo>
                  <a:pt x="999" y="1915"/>
                </a:lnTo>
                <a:close/>
                <a:moveTo>
                  <a:pt x="999" y="1837"/>
                </a:moveTo>
                <a:lnTo>
                  <a:pt x="936" y="1837"/>
                </a:lnTo>
                <a:lnTo>
                  <a:pt x="936" y="1774"/>
                </a:lnTo>
                <a:lnTo>
                  <a:pt x="999" y="1774"/>
                </a:lnTo>
                <a:lnTo>
                  <a:pt x="999" y="1837"/>
                </a:lnTo>
                <a:close/>
                <a:moveTo>
                  <a:pt x="1373" y="1915"/>
                </a:moveTo>
                <a:lnTo>
                  <a:pt x="1309" y="1915"/>
                </a:lnTo>
                <a:lnTo>
                  <a:pt x="1309" y="1852"/>
                </a:lnTo>
                <a:lnTo>
                  <a:pt x="1373" y="1852"/>
                </a:lnTo>
                <a:lnTo>
                  <a:pt x="1373" y="1915"/>
                </a:lnTo>
                <a:close/>
                <a:moveTo>
                  <a:pt x="1373" y="1837"/>
                </a:moveTo>
                <a:lnTo>
                  <a:pt x="1309" y="1837"/>
                </a:lnTo>
                <a:lnTo>
                  <a:pt x="1309" y="1774"/>
                </a:lnTo>
                <a:lnTo>
                  <a:pt x="1373" y="1774"/>
                </a:lnTo>
                <a:lnTo>
                  <a:pt x="1373" y="1837"/>
                </a:lnTo>
                <a:close/>
                <a:moveTo>
                  <a:pt x="1455" y="1915"/>
                </a:moveTo>
                <a:lnTo>
                  <a:pt x="1392" y="1915"/>
                </a:lnTo>
                <a:lnTo>
                  <a:pt x="1392" y="1852"/>
                </a:lnTo>
                <a:lnTo>
                  <a:pt x="1455" y="1852"/>
                </a:lnTo>
                <a:lnTo>
                  <a:pt x="1455" y="1915"/>
                </a:lnTo>
                <a:close/>
                <a:moveTo>
                  <a:pt x="1455" y="1837"/>
                </a:moveTo>
                <a:lnTo>
                  <a:pt x="1392" y="1837"/>
                </a:lnTo>
                <a:lnTo>
                  <a:pt x="1392" y="1774"/>
                </a:lnTo>
                <a:lnTo>
                  <a:pt x="1455" y="1774"/>
                </a:lnTo>
                <a:lnTo>
                  <a:pt x="1455" y="1837"/>
                </a:lnTo>
                <a:close/>
                <a:moveTo>
                  <a:pt x="1538" y="1915"/>
                </a:moveTo>
                <a:lnTo>
                  <a:pt x="1474" y="1915"/>
                </a:lnTo>
                <a:lnTo>
                  <a:pt x="1474" y="1852"/>
                </a:lnTo>
                <a:lnTo>
                  <a:pt x="1538" y="1852"/>
                </a:lnTo>
                <a:lnTo>
                  <a:pt x="1538" y="1915"/>
                </a:lnTo>
                <a:close/>
                <a:moveTo>
                  <a:pt x="1538" y="1837"/>
                </a:moveTo>
                <a:lnTo>
                  <a:pt x="1474" y="1837"/>
                </a:lnTo>
                <a:lnTo>
                  <a:pt x="1474" y="1774"/>
                </a:lnTo>
                <a:lnTo>
                  <a:pt x="1538" y="1774"/>
                </a:lnTo>
                <a:lnTo>
                  <a:pt x="1538" y="1837"/>
                </a:lnTo>
                <a:close/>
                <a:moveTo>
                  <a:pt x="1621" y="1915"/>
                </a:moveTo>
                <a:lnTo>
                  <a:pt x="1557" y="1915"/>
                </a:lnTo>
                <a:lnTo>
                  <a:pt x="1557" y="1852"/>
                </a:lnTo>
                <a:lnTo>
                  <a:pt x="1621" y="1852"/>
                </a:lnTo>
                <a:lnTo>
                  <a:pt x="1621" y="1915"/>
                </a:lnTo>
                <a:close/>
                <a:moveTo>
                  <a:pt x="1621" y="1837"/>
                </a:moveTo>
                <a:lnTo>
                  <a:pt x="1557" y="1837"/>
                </a:lnTo>
                <a:lnTo>
                  <a:pt x="1557" y="1774"/>
                </a:lnTo>
                <a:lnTo>
                  <a:pt x="1621" y="1774"/>
                </a:lnTo>
                <a:lnTo>
                  <a:pt x="1621" y="1837"/>
                </a:lnTo>
                <a:close/>
                <a:moveTo>
                  <a:pt x="1703" y="1915"/>
                </a:moveTo>
                <a:lnTo>
                  <a:pt x="1640" y="1915"/>
                </a:lnTo>
                <a:lnTo>
                  <a:pt x="1640" y="1852"/>
                </a:lnTo>
                <a:lnTo>
                  <a:pt x="1703" y="1852"/>
                </a:lnTo>
                <a:lnTo>
                  <a:pt x="1703" y="1915"/>
                </a:lnTo>
                <a:close/>
                <a:moveTo>
                  <a:pt x="1703" y="1837"/>
                </a:moveTo>
                <a:lnTo>
                  <a:pt x="1640" y="1837"/>
                </a:lnTo>
                <a:lnTo>
                  <a:pt x="1640" y="1774"/>
                </a:lnTo>
                <a:lnTo>
                  <a:pt x="1703" y="1774"/>
                </a:lnTo>
                <a:lnTo>
                  <a:pt x="1703" y="1837"/>
                </a:lnTo>
                <a:close/>
                <a:moveTo>
                  <a:pt x="1786" y="1915"/>
                </a:moveTo>
                <a:lnTo>
                  <a:pt x="1722" y="1915"/>
                </a:lnTo>
                <a:lnTo>
                  <a:pt x="1722" y="1852"/>
                </a:lnTo>
                <a:lnTo>
                  <a:pt x="1786" y="1852"/>
                </a:lnTo>
                <a:lnTo>
                  <a:pt x="1786" y="1915"/>
                </a:lnTo>
                <a:close/>
                <a:moveTo>
                  <a:pt x="1786" y="1837"/>
                </a:moveTo>
                <a:lnTo>
                  <a:pt x="1722" y="1837"/>
                </a:lnTo>
                <a:lnTo>
                  <a:pt x="1722" y="1774"/>
                </a:lnTo>
                <a:lnTo>
                  <a:pt x="1786" y="1774"/>
                </a:lnTo>
                <a:lnTo>
                  <a:pt x="1786" y="1837"/>
                </a:lnTo>
                <a:close/>
                <a:moveTo>
                  <a:pt x="123" y="1445"/>
                </a:moveTo>
                <a:lnTo>
                  <a:pt x="123" y="1015"/>
                </a:lnTo>
                <a:lnTo>
                  <a:pt x="7" y="1015"/>
                </a:lnTo>
                <a:lnTo>
                  <a:pt x="7" y="1445"/>
                </a:lnTo>
                <a:lnTo>
                  <a:pt x="123" y="1445"/>
                </a:lnTo>
                <a:close/>
                <a:moveTo>
                  <a:pt x="284" y="1445"/>
                </a:moveTo>
                <a:lnTo>
                  <a:pt x="284" y="1015"/>
                </a:lnTo>
                <a:lnTo>
                  <a:pt x="168" y="1015"/>
                </a:lnTo>
                <a:lnTo>
                  <a:pt x="168" y="1445"/>
                </a:lnTo>
                <a:lnTo>
                  <a:pt x="284" y="144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1" name="Group 216"/>
          <p:cNvGrpSpPr>
            <a:grpSpLocks noChangeAspect="1"/>
          </p:cNvGrpSpPr>
          <p:nvPr/>
        </p:nvGrpSpPr>
        <p:grpSpPr>
          <a:xfrm>
            <a:off x="537301" y="1244897"/>
            <a:ext cx="718875" cy="720000"/>
            <a:chOff x="3656856" y="2455505"/>
            <a:chExt cx="1055409" cy="1057060"/>
          </a:xfrm>
          <a:solidFill>
            <a:schemeClr val="bg1"/>
          </a:solidFill>
        </p:grpSpPr>
        <p:sp>
          <p:nvSpPr>
            <p:cNvPr id="62" name="Freeform 43"/>
            <p:cNvSpPr>
              <a:spLocks/>
            </p:cNvSpPr>
            <p:nvPr/>
          </p:nvSpPr>
          <p:spPr bwMode="auto">
            <a:xfrm>
              <a:off x="3949352" y="3202443"/>
              <a:ext cx="169659" cy="6775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16" y="9"/>
                </a:cxn>
                <a:cxn ang="0">
                  <a:pos x="77" y="17"/>
                </a:cxn>
                <a:cxn ang="0">
                  <a:pos x="51" y="19"/>
                </a:cxn>
                <a:cxn ang="0">
                  <a:pos x="27" y="20"/>
                </a:cxn>
                <a:cxn ang="0">
                  <a:pos x="4" y="19"/>
                </a:cxn>
                <a:cxn ang="0">
                  <a:pos x="0" y="19"/>
                </a:cxn>
                <a:cxn ang="0">
                  <a:pos x="0" y="51"/>
                </a:cxn>
                <a:cxn ang="0">
                  <a:pos x="28" y="52"/>
                </a:cxn>
                <a:cxn ang="0">
                  <a:pos x="77" y="49"/>
                </a:cxn>
                <a:cxn ang="0">
                  <a:pos x="116" y="41"/>
                </a:cxn>
                <a:cxn ang="0">
                  <a:pos x="129" y="30"/>
                </a:cxn>
                <a:cxn ang="0">
                  <a:pos x="129" y="1"/>
                </a:cxn>
                <a:cxn ang="0">
                  <a:pos x="129" y="0"/>
                </a:cxn>
              </a:cxnLst>
              <a:rect l="0" t="0" r="r" b="b"/>
              <a:pathLst>
                <a:path w="130" h="52">
                  <a:moveTo>
                    <a:pt x="129" y="0"/>
                  </a:moveTo>
                  <a:cubicBezTo>
                    <a:pt x="127" y="5"/>
                    <a:pt x="120" y="7"/>
                    <a:pt x="116" y="9"/>
                  </a:cubicBezTo>
                  <a:cubicBezTo>
                    <a:pt x="103" y="14"/>
                    <a:pt x="90" y="16"/>
                    <a:pt x="77" y="17"/>
                  </a:cubicBezTo>
                  <a:cubicBezTo>
                    <a:pt x="68" y="18"/>
                    <a:pt x="59" y="19"/>
                    <a:pt x="51" y="19"/>
                  </a:cubicBezTo>
                  <a:cubicBezTo>
                    <a:pt x="43" y="20"/>
                    <a:pt x="35" y="20"/>
                    <a:pt x="27" y="20"/>
                  </a:cubicBezTo>
                  <a:cubicBezTo>
                    <a:pt x="19" y="20"/>
                    <a:pt x="11" y="20"/>
                    <a:pt x="4" y="19"/>
                  </a:cubicBezTo>
                  <a:cubicBezTo>
                    <a:pt x="3" y="19"/>
                    <a:pt x="2" y="19"/>
                    <a:pt x="0" y="1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0" y="51"/>
                    <a:pt x="19" y="52"/>
                    <a:pt x="28" y="52"/>
                  </a:cubicBezTo>
                  <a:cubicBezTo>
                    <a:pt x="44" y="52"/>
                    <a:pt x="61" y="51"/>
                    <a:pt x="77" y="49"/>
                  </a:cubicBezTo>
                  <a:cubicBezTo>
                    <a:pt x="90" y="48"/>
                    <a:pt x="103" y="46"/>
                    <a:pt x="116" y="41"/>
                  </a:cubicBezTo>
                  <a:cubicBezTo>
                    <a:pt x="121" y="39"/>
                    <a:pt x="129" y="36"/>
                    <a:pt x="129" y="30"/>
                  </a:cubicBezTo>
                  <a:cubicBezTo>
                    <a:pt x="129" y="24"/>
                    <a:pt x="130" y="5"/>
                    <a:pt x="129" y="1"/>
                  </a:cubicBezTo>
                  <a:cubicBezTo>
                    <a:pt x="129" y="0"/>
                    <a:pt x="129" y="0"/>
                    <a:pt x="12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44"/>
            <p:cNvSpPr>
              <a:spLocks/>
            </p:cNvSpPr>
            <p:nvPr/>
          </p:nvSpPr>
          <p:spPr bwMode="auto">
            <a:xfrm>
              <a:off x="3949352" y="3269095"/>
              <a:ext cx="169659" cy="6775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16" y="9"/>
                </a:cxn>
                <a:cxn ang="0">
                  <a:pos x="77" y="17"/>
                </a:cxn>
                <a:cxn ang="0">
                  <a:pos x="51" y="19"/>
                </a:cxn>
                <a:cxn ang="0">
                  <a:pos x="27" y="20"/>
                </a:cxn>
                <a:cxn ang="0">
                  <a:pos x="4" y="19"/>
                </a:cxn>
                <a:cxn ang="0">
                  <a:pos x="0" y="19"/>
                </a:cxn>
                <a:cxn ang="0">
                  <a:pos x="0" y="51"/>
                </a:cxn>
                <a:cxn ang="0">
                  <a:pos x="28" y="52"/>
                </a:cxn>
                <a:cxn ang="0">
                  <a:pos x="77" y="49"/>
                </a:cxn>
                <a:cxn ang="0">
                  <a:pos x="116" y="41"/>
                </a:cxn>
                <a:cxn ang="0">
                  <a:pos x="129" y="30"/>
                </a:cxn>
                <a:cxn ang="0">
                  <a:pos x="129" y="0"/>
                </a:cxn>
                <a:cxn ang="0">
                  <a:pos x="129" y="0"/>
                </a:cxn>
              </a:cxnLst>
              <a:rect l="0" t="0" r="r" b="b"/>
              <a:pathLst>
                <a:path w="130" h="52">
                  <a:moveTo>
                    <a:pt x="129" y="0"/>
                  </a:moveTo>
                  <a:cubicBezTo>
                    <a:pt x="127" y="5"/>
                    <a:pt x="120" y="7"/>
                    <a:pt x="116" y="9"/>
                  </a:cubicBezTo>
                  <a:cubicBezTo>
                    <a:pt x="103" y="14"/>
                    <a:pt x="90" y="16"/>
                    <a:pt x="77" y="17"/>
                  </a:cubicBezTo>
                  <a:cubicBezTo>
                    <a:pt x="68" y="18"/>
                    <a:pt x="59" y="19"/>
                    <a:pt x="51" y="19"/>
                  </a:cubicBezTo>
                  <a:cubicBezTo>
                    <a:pt x="43" y="20"/>
                    <a:pt x="35" y="20"/>
                    <a:pt x="27" y="20"/>
                  </a:cubicBezTo>
                  <a:cubicBezTo>
                    <a:pt x="19" y="20"/>
                    <a:pt x="11" y="20"/>
                    <a:pt x="4" y="19"/>
                  </a:cubicBezTo>
                  <a:cubicBezTo>
                    <a:pt x="3" y="19"/>
                    <a:pt x="2" y="19"/>
                    <a:pt x="0" y="1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0" y="51"/>
                    <a:pt x="19" y="52"/>
                    <a:pt x="28" y="52"/>
                  </a:cubicBezTo>
                  <a:cubicBezTo>
                    <a:pt x="44" y="52"/>
                    <a:pt x="61" y="51"/>
                    <a:pt x="77" y="49"/>
                  </a:cubicBezTo>
                  <a:cubicBezTo>
                    <a:pt x="90" y="47"/>
                    <a:pt x="103" y="46"/>
                    <a:pt x="116" y="41"/>
                  </a:cubicBezTo>
                  <a:cubicBezTo>
                    <a:pt x="121" y="39"/>
                    <a:pt x="129" y="36"/>
                    <a:pt x="129" y="30"/>
                  </a:cubicBezTo>
                  <a:cubicBezTo>
                    <a:pt x="129" y="24"/>
                    <a:pt x="130" y="4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45"/>
            <p:cNvSpPr>
              <a:spLocks/>
            </p:cNvSpPr>
            <p:nvPr/>
          </p:nvSpPr>
          <p:spPr bwMode="auto">
            <a:xfrm>
              <a:off x="4242398" y="2455505"/>
              <a:ext cx="210972" cy="173515"/>
            </a:xfrm>
            <a:custGeom>
              <a:avLst/>
              <a:gdLst/>
              <a:ahLst/>
              <a:cxnLst>
                <a:cxn ang="0">
                  <a:pos x="48" y="130"/>
                </a:cxn>
                <a:cxn ang="0">
                  <a:pos x="113" y="130"/>
                </a:cxn>
                <a:cxn ang="0">
                  <a:pos x="132" y="133"/>
                </a:cxn>
                <a:cxn ang="0">
                  <a:pos x="162" y="7"/>
                </a:cxn>
                <a:cxn ang="0">
                  <a:pos x="0" y="7"/>
                </a:cxn>
                <a:cxn ang="0">
                  <a:pos x="30" y="133"/>
                </a:cxn>
                <a:cxn ang="0">
                  <a:pos x="48" y="130"/>
                </a:cxn>
              </a:cxnLst>
              <a:rect l="0" t="0" r="r" b="b"/>
              <a:pathLst>
                <a:path w="162" h="133">
                  <a:moveTo>
                    <a:pt x="48" y="130"/>
                  </a:moveTo>
                  <a:cubicBezTo>
                    <a:pt x="113" y="130"/>
                    <a:pt x="113" y="130"/>
                    <a:pt x="113" y="130"/>
                  </a:cubicBezTo>
                  <a:cubicBezTo>
                    <a:pt x="120" y="130"/>
                    <a:pt x="127" y="131"/>
                    <a:pt x="132" y="133"/>
                  </a:cubicBezTo>
                  <a:cubicBezTo>
                    <a:pt x="142" y="91"/>
                    <a:pt x="152" y="49"/>
                    <a:pt x="162" y="7"/>
                  </a:cubicBezTo>
                  <a:cubicBezTo>
                    <a:pt x="107" y="0"/>
                    <a:pt x="54" y="0"/>
                    <a:pt x="0" y="7"/>
                  </a:cubicBezTo>
                  <a:cubicBezTo>
                    <a:pt x="10" y="49"/>
                    <a:pt x="20" y="91"/>
                    <a:pt x="30" y="133"/>
                  </a:cubicBezTo>
                  <a:cubicBezTo>
                    <a:pt x="35" y="131"/>
                    <a:pt x="41" y="130"/>
                    <a:pt x="48" y="1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46"/>
            <p:cNvSpPr>
              <a:spLocks/>
            </p:cNvSpPr>
            <p:nvPr/>
          </p:nvSpPr>
          <p:spPr bwMode="auto">
            <a:xfrm>
              <a:off x="4184009" y="2591011"/>
              <a:ext cx="249530" cy="113473"/>
            </a:xfrm>
            <a:custGeom>
              <a:avLst/>
              <a:gdLst/>
              <a:ahLst/>
              <a:cxnLst>
                <a:cxn ang="0">
                  <a:pos x="13" y="87"/>
                </a:cxn>
                <a:cxn ang="0">
                  <a:pos x="46" y="61"/>
                </a:cxn>
                <a:cxn ang="0">
                  <a:pos x="51" y="61"/>
                </a:cxn>
                <a:cxn ang="0">
                  <a:pos x="67" y="57"/>
                </a:cxn>
                <a:cxn ang="0">
                  <a:pos x="68" y="58"/>
                </a:cxn>
                <a:cxn ang="0">
                  <a:pos x="93" y="63"/>
                </a:cxn>
                <a:cxn ang="0">
                  <a:pos x="158" y="63"/>
                </a:cxn>
                <a:cxn ang="0">
                  <a:pos x="184" y="58"/>
                </a:cxn>
                <a:cxn ang="0">
                  <a:pos x="192" y="49"/>
                </a:cxn>
                <a:cxn ang="0">
                  <a:pos x="177" y="37"/>
                </a:cxn>
                <a:cxn ang="0">
                  <a:pos x="158" y="35"/>
                </a:cxn>
                <a:cxn ang="0">
                  <a:pos x="93" y="35"/>
                </a:cxn>
                <a:cxn ang="0">
                  <a:pos x="75" y="37"/>
                </a:cxn>
                <a:cxn ang="0">
                  <a:pos x="67" y="40"/>
                </a:cxn>
                <a:cxn ang="0">
                  <a:pos x="51" y="36"/>
                </a:cxn>
                <a:cxn ang="0">
                  <a:pos x="41" y="38"/>
                </a:cxn>
                <a:cxn ang="0">
                  <a:pos x="20" y="0"/>
                </a:cxn>
                <a:cxn ang="0">
                  <a:pos x="0" y="15"/>
                </a:cxn>
                <a:cxn ang="0">
                  <a:pos x="30" y="46"/>
                </a:cxn>
                <a:cxn ang="0">
                  <a:pos x="30" y="49"/>
                </a:cxn>
                <a:cxn ang="0">
                  <a:pos x="30" y="52"/>
                </a:cxn>
                <a:cxn ang="0">
                  <a:pos x="0" y="65"/>
                </a:cxn>
                <a:cxn ang="0">
                  <a:pos x="13" y="87"/>
                </a:cxn>
              </a:cxnLst>
              <a:rect l="0" t="0" r="r" b="b"/>
              <a:pathLst>
                <a:path w="192" h="87">
                  <a:moveTo>
                    <a:pt x="13" y="87"/>
                  </a:moveTo>
                  <a:cubicBezTo>
                    <a:pt x="24" y="78"/>
                    <a:pt x="35" y="70"/>
                    <a:pt x="46" y="61"/>
                  </a:cubicBezTo>
                  <a:cubicBezTo>
                    <a:pt x="48" y="61"/>
                    <a:pt x="50" y="61"/>
                    <a:pt x="51" y="61"/>
                  </a:cubicBezTo>
                  <a:cubicBezTo>
                    <a:pt x="58" y="61"/>
                    <a:pt x="63" y="60"/>
                    <a:pt x="67" y="57"/>
                  </a:cubicBezTo>
                  <a:cubicBezTo>
                    <a:pt x="67" y="58"/>
                    <a:pt x="67" y="58"/>
                    <a:pt x="68" y="58"/>
                  </a:cubicBezTo>
                  <a:cubicBezTo>
                    <a:pt x="74" y="61"/>
                    <a:pt x="83" y="63"/>
                    <a:pt x="93" y="63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68" y="63"/>
                    <a:pt x="178" y="61"/>
                    <a:pt x="184" y="58"/>
                  </a:cubicBezTo>
                  <a:cubicBezTo>
                    <a:pt x="189" y="55"/>
                    <a:pt x="192" y="52"/>
                    <a:pt x="192" y="49"/>
                  </a:cubicBezTo>
                  <a:cubicBezTo>
                    <a:pt x="192" y="44"/>
                    <a:pt x="186" y="40"/>
                    <a:pt x="177" y="37"/>
                  </a:cubicBezTo>
                  <a:cubicBezTo>
                    <a:pt x="172" y="36"/>
                    <a:pt x="165" y="35"/>
                    <a:pt x="158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6" y="35"/>
                    <a:pt x="80" y="36"/>
                    <a:pt x="75" y="37"/>
                  </a:cubicBezTo>
                  <a:cubicBezTo>
                    <a:pt x="72" y="38"/>
                    <a:pt x="69" y="39"/>
                    <a:pt x="67" y="40"/>
                  </a:cubicBezTo>
                  <a:cubicBezTo>
                    <a:pt x="63" y="38"/>
                    <a:pt x="57" y="36"/>
                    <a:pt x="51" y="36"/>
                  </a:cubicBezTo>
                  <a:cubicBezTo>
                    <a:pt x="48" y="36"/>
                    <a:pt x="44" y="37"/>
                    <a:pt x="41" y="38"/>
                  </a:cubicBezTo>
                  <a:cubicBezTo>
                    <a:pt x="34" y="25"/>
                    <a:pt x="27" y="12"/>
                    <a:pt x="20" y="0"/>
                  </a:cubicBezTo>
                  <a:cubicBezTo>
                    <a:pt x="10" y="4"/>
                    <a:pt x="6" y="7"/>
                    <a:pt x="0" y="15"/>
                  </a:cubicBezTo>
                  <a:cubicBezTo>
                    <a:pt x="10" y="25"/>
                    <a:pt x="20" y="36"/>
                    <a:pt x="30" y="46"/>
                  </a:cubicBezTo>
                  <a:cubicBezTo>
                    <a:pt x="30" y="47"/>
                    <a:pt x="30" y="48"/>
                    <a:pt x="30" y="49"/>
                  </a:cubicBezTo>
                  <a:cubicBezTo>
                    <a:pt x="30" y="50"/>
                    <a:pt x="30" y="51"/>
                    <a:pt x="30" y="52"/>
                  </a:cubicBezTo>
                  <a:cubicBezTo>
                    <a:pt x="20" y="57"/>
                    <a:pt x="10" y="61"/>
                    <a:pt x="0" y="65"/>
                  </a:cubicBezTo>
                  <a:cubicBezTo>
                    <a:pt x="2" y="76"/>
                    <a:pt x="5" y="80"/>
                    <a:pt x="13" y="8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47"/>
            <p:cNvSpPr>
              <a:spLocks/>
            </p:cNvSpPr>
            <p:nvPr/>
          </p:nvSpPr>
          <p:spPr bwMode="auto">
            <a:xfrm>
              <a:off x="4365787" y="3029479"/>
              <a:ext cx="38008" cy="72711"/>
            </a:xfrm>
            <a:custGeom>
              <a:avLst/>
              <a:gdLst/>
              <a:ahLst/>
              <a:cxnLst>
                <a:cxn ang="0">
                  <a:pos x="29" y="28"/>
                </a:cxn>
                <a:cxn ang="0">
                  <a:pos x="23" y="13"/>
                </a:cxn>
                <a:cxn ang="0">
                  <a:pos x="0" y="0"/>
                </a:cxn>
                <a:cxn ang="0">
                  <a:pos x="0" y="56"/>
                </a:cxn>
                <a:cxn ang="0">
                  <a:pos x="22" y="45"/>
                </a:cxn>
                <a:cxn ang="0">
                  <a:pos x="29" y="28"/>
                </a:cxn>
              </a:cxnLst>
              <a:rect l="0" t="0" r="r" b="b"/>
              <a:pathLst>
                <a:path w="29" h="56">
                  <a:moveTo>
                    <a:pt x="29" y="28"/>
                  </a:moveTo>
                  <a:cubicBezTo>
                    <a:pt x="29" y="22"/>
                    <a:pt x="27" y="17"/>
                    <a:pt x="23" y="13"/>
                  </a:cubicBezTo>
                  <a:cubicBezTo>
                    <a:pt x="19" y="8"/>
                    <a:pt x="11" y="4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0" y="54"/>
                    <a:pt x="17" y="50"/>
                    <a:pt x="22" y="45"/>
                  </a:cubicBezTo>
                  <a:cubicBezTo>
                    <a:pt x="26" y="40"/>
                    <a:pt x="29" y="34"/>
                    <a:pt x="29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48"/>
            <p:cNvSpPr>
              <a:spLocks/>
            </p:cNvSpPr>
            <p:nvPr/>
          </p:nvSpPr>
          <p:spPr bwMode="auto">
            <a:xfrm>
              <a:off x="4306296" y="2877448"/>
              <a:ext cx="25890" cy="58389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4" y="9"/>
                </a:cxn>
                <a:cxn ang="0">
                  <a:pos x="0" y="22"/>
                </a:cxn>
                <a:cxn ang="0">
                  <a:pos x="4" y="36"/>
                </a:cxn>
                <a:cxn ang="0">
                  <a:pos x="20" y="45"/>
                </a:cxn>
                <a:cxn ang="0">
                  <a:pos x="20" y="0"/>
                </a:cxn>
              </a:cxnLst>
              <a:rect l="0" t="0" r="r" b="b"/>
              <a:pathLst>
                <a:path w="20" h="45">
                  <a:moveTo>
                    <a:pt x="20" y="0"/>
                  </a:moveTo>
                  <a:cubicBezTo>
                    <a:pt x="13" y="2"/>
                    <a:pt x="7" y="5"/>
                    <a:pt x="4" y="9"/>
                  </a:cubicBezTo>
                  <a:cubicBezTo>
                    <a:pt x="1" y="13"/>
                    <a:pt x="0" y="17"/>
                    <a:pt x="0" y="22"/>
                  </a:cubicBezTo>
                  <a:cubicBezTo>
                    <a:pt x="0" y="27"/>
                    <a:pt x="1" y="32"/>
                    <a:pt x="4" y="36"/>
                  </a:cubicBezTo>
                  <a:cubicBezTo>
                    <a:pt x="7" y="39"/>
                    <a:pt x="13" y="43"/>
                    <a:pt x="20" y="45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49"/>
            <p:cNvSpPr>
              <a:spLocks noEditPoints="1"/>
            </p:cNvSpPr>
            <p:nvPr/>
          </p:nvSpPr>
          <p:spPr bwMode="auto">
            <a:xfrm>
              <a:off x="3851853" y="2717154"/>
              <a:ext cx="267157" cy="92541"/>
            </a:xfrm>
            <a:custGeom>
              <a:avLst/>
              <a:gdLst/>
              <a:ahLst/>
              <a:cxnLst>
                <a:cxn ang="0">
                  <a:pos x="195" y="12"/>
                </a:cxn>
                <a:cxn ang="0">
                  <a:pos x="174" y="6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32" y="5"/>
                </a:cxn>
                <a:cxn ang="0">
                  <a:pos x="10" y="12"/>
                </a:cxn>
                <a:cxn ang="0">
                  <a:pos x="1" y="20"/>
                </a:cxn>
                <a:cxn ang="0">
                  <a:pos x="1" y="49"/>
                </a:cxn>
                <a:cxn ang="0">
                  <a:pos x="16" y="61"/>
                </a:cxn>
                <a:cxn ang="0">
                  <a:pos x="54" y="69"/>
                </a:cxn>
                <a:cxn ang="0">
                  <a:pos x="103" y="71"/>
                </a:cxn>
                <a:cxn ang="0">
                  <a:pos x="152" y="69"/>
                </a:cxn>
                <a:cxn ang="0">
                  <a:pos x="191" y="60"/>
                </a:cxn>
                <a:cxn ang="0">
                  <a:pos x="204" y="49"/>
                </a:cxn>
                <a:cxn ang="0">
                  <a:pos x="204" y="20"/>
                </a:cxn>
                <a:cxn ang="0">
                  <a:pos x="195" y="12"/>
                </a:cxn>
                <a:cxn ang="0">
                  <a:pos x="102" y="40"/>
                </a:cxn>
                <a:cxn ang="0">
                  <a:pos x="22" y="22"/>
                </a:cxn>
                <a:cxn ang="0">
                  <a:pos x="102" y="4"/>
                </a:cxn>
                <a:cxn ang="0">
                  <a:pos x="183" y="22"/>
                </a:cxn>
                <a:cxn ang="0">
                  <a:pos x="102" y="40"/>
                </a:cxn>
              </a:cxnLst>
              <a:rect l="0" t="0" r="r" b="b"/>
              <a:pathLst>
                <a:path w="205" h="71">
                  <a:moveTo>
                    <a:pt x="195" y="12"/>
                  </a:moveTo>
                  <a:cubicBezTo>
                    <a:pt x="189" y="9"/>
                    <a:pt x="181" y="7"/>
                    <a:pt x="174" y="6"/>
                  </a:cubicBezTo>
                  <a:cubicBezTo>
                    <a:pt x="151" y="1"/>
                    <a:pt x="127" y="0"/>
                    <a:pt x="104" y="0"/>
                  </a:cubicBezTo>
                  <a:cubicBezTo>
                    <a:pt x="103" y="0"/>
                    <a:pt x="103" y="0"/>
                    <a:pt x="102" y="0"/>
                  </a:cubicBezTo>
                  <a:cubicBezTo>
                    <a:pt x="79" y="0"/>
                    <a:pt x="55" y="1"/>
                    <a:pt x="32" y="5"/>
                  </a:cubicBezTo>
                  <a:cubicBezTo>
                    <a:pt x="25" y="7"/>
                    <a:pt x="17" y="9"/>
                    <a:pt x="10" y="12"/>
                  </a:cubicBezTo>
                  <a:cubicBezTo>
                    <a:pt x="7" y="13"/>
                    <a:pt x="2" y="16"/>
                    <a:pt x="1" y="20"/>
                  </a:cubicBezTo>
                  <a:cubicBezTo>
                    <a:pt x="0" y="23"/>
                    <a:pt x="1" y="43"/>
                    <a:pt x="1" y="49"/>
                  </a:cubicBezTo>
                  <a:cubicBezTo>
                    <a:pt x="1" y="56"/>
                    <a:pt x="10" y="59"/>
                    <a:pt x="16" y="61"/>
                  </a:cubicBezTo>
                  <a:cubicBezTo>
                    <a:pt x="28" y="65"/>
                    <a:pt x="41" y="67"/>
                    <a:pt x="54" y="69"/>
                  </a:cubicBezTo>
                  <a:cubicBezTo>
                    <a:pt x="70" y="70"/>
                    <a:pt x="87" y="71"/>
                    <a:pt x="103" y="71"/>
                  </a:cubicBezTo>
                  <a:cubicBezTo>
                    <a:pt x="119" y="71"/>
                    <a:pt x="136" y="70"/>
                    <a:pt x="152" y="69"/>
                  </a:cubicBezTo>
                  <a:cubicBezTo>
                    <a:pt x="165" y="67"/>
                    <a:pt x="179" y="65"/>
                    <a:pt x="191" y="60"/>
                  </a:cubicBezTo>
                  <a:cubicBezTo>
                    <a:pt x="196" y="59"/>
                    <a:pt x="204" y="56"/>
                    <a:pt x="204" y="49"/>
                  </a:cubicBezTo>
                  <a:cubicBezTo>
                    <a:pt x="204" y="44"/>
                    <a:pt x="205" y="24"/>
                    <a:pt x="204" y="20"/>
                  </a:cubicBezTo>
                  <a:cubicBezTo>
                    <a:pt x="204" y="16"/>
                    <a:pt x="199" y="14"/>
                    <a:pt x="195" y="12"/>
                  </a:cubicBezTo>
                  <a:close/>
                  <a:moveTo>
                    <a:pt x="102" y="40"/>
                  </a:moveTo>
                  <a:cubicBezTo>
                    <a:pt x="58" y="40"/>
                    <a:pt x="22" y="32"/>
                    <a:pt x="22" y="22"/>
                  </a:cubicBezTo>
                  <a:cubicBezTo>
                    <a:pt x="22" y="12"/>
                    <a:pt x="58" y="4"/>
                    <a:pt x="102" y="4"/>
                  </a:cubicBezTo>
                  <a:cubicBezTo>
                    <a:pt x="147" y="4"/>
                    <a:pt x="183" y="12"/>
                    <a:pt x="183" y="22"/>
                  </a:cubicBezTo>
                  <a:cubicBezTo>
                    <a:pt x="183" y="32"/>
                    <a:pt x="147" y="40"/>
                    <a:pt x="102" y="4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50"/>
            <p:cNvSpPr>
              <a:spLocks/>
            </p:cNvSpPr>
            <p:nvPr/>
          </p:nvSpPr>
          <p:spPr bwMode="auto">
            <a:xfrm>
              <a:off x="3851853" y="2806940"/>
              <a:ext cx="267157" cy="67753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191" y="9"/>
                </a:cxn>
                <a:cxn ang="0">
                  <a:pos x="152" y="17"/>
                </a:cxn>
                <a:cxn ang="0">
                  <a:pos x="126" y="19"/>
                </a:cxn>
                <a:cxn ang="0">
                  <a:pos x="102" y="20"/>
                </a:cxn>
                <a:cxn ang="0">
                  <a:pos x="79" y="19"/>
                </a:cxn>
                <a:cxn ang="0">
                  <a:pos x="54" y="17"/>
                </a:cxn>
                <a:cxn ang="0">
                  <a:pos x="16" y="1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29"/>
                </a:cxn>
                <a:cxn ang="0">
                  <a:pos x="16" y="41"/>
                </a:cxn>
                <a:cxn ang="0">
                  <a:pos x="54" y="49"/>
                </a:cxn>
                <a:cxn ang="0">
                  <a:pos x="103" y="52"/>
                </a:cxn>
                <a:cxn ang="0">
                  <a:pos x="152" y="49"/>
                </a:cxn>
                <a:cxn ang="0">
                  <a:pos x="191" y="41"/>
                </a:cxn>
                <a:cxn ang="0">
                  <a:pos x="204" y="30"/>
                </a:cxn>
                <a:cxn ang="0">
                  <a:pos x="204" y="0"/>
                </a:cxn>
                <a:cxn ang="0">
                  <a:pos x="204" y="0"/>
                </a:cxn>
              </a:cxnLst>
              <a:rect l="0" t="0" r="r" b="b"/>
              <a:pathLst>
                <a:path w="205" h="52">
                  <a:moveTo>
                    <a:pt x="204" y="0"/>
                  </a:moveTo>
                  <a:cubicBezTo>
                    <a:pt x="203" y="5"/>
                    <a:pt x="195" y="7"/>
                    <a:pt x="191" y="9"/>
                  </a:cubicBezTo>
                  <a:cubicBezTo>
                    <a:pt x="179" y="14"/>
                    <a:pt x="165" y="16"/>
                    <a:pt x="152" y="17"/>
                  </a:cubicBezTo>
                  <a:cubicBezTo>
                    <a:pt x="143" y="18"/>
                    <a:pt x="135" y="19"/>
                    <a:pt x="126" y="19"/>
                  </a:cubicBezTo>
                  <a:cubicBezTo>
                    <a:pt x="118" y="20"/>
                    <a:pt x="110" y="20"/>
                    <a:pt x="102" y="20"/>
                  </a:cubicBezTo>
                  <a:cubicBezTo>
                    <a:pt x="94" y="20"/>
                    <a:pt x="86" y="20"/>
                    <a:pt x="79" y="19"/>
                  </a:cubicBezTo>
                  <a:cubicBezTo>
                    <a:pt x="71" y="19"/>
                    <a:pt x="62" y="18"/>
                    <a:pt x="54" y="17"/>
                  </a:cubicBezTo>
                  <a:cubicBezTo>
                    <a:pt x="41" y="16"/>
                    <a:pt x="28" y="14"/>
                    <a:pt x="16" y="10"/>
                  </a:cubicBezTo>
                  <a:cubicBezTo>
                    <a:pt x="10" y="8"/>
                    <a:pt x="2" y="5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1" y="24"/>
                    <a:pt x="1" y="29"/>
                  </a:cubicBezTo>
                  <a:cubicBezTo>
                    <a:pt x="1" y="37"/>
                    <a:pt x="10" y="40"/>
                    <a:pt x="16" y="41"/>
                  </a:cubicBezTo>
                  <a:cubicBezTo>
                    <a:pt x="28" y="46"/>
                    <a:pt x="41" y="48"/>
                    <a:pt x="54" y="49"/>
                  </a:cubicBezTo>
                  <a:cubicBezTo>
                    <a:pt x="70" y="51"/>
                    <a:pt x="87" y="52"/>
                    <a:pt x="103" y="52"/>
                  </a:cubicBezTo>
                  <a:cubicBezTo>
                    <a:pt x="119" y="51"/>
                    <a:pt x="136" y="51"/>
                    <a:pt x="152" y="49"/>
                  </a:cubicBezTo>
                  <a:cubicBezTo>
                    <a:pt x="165" y="47"/>
                    <a:pt x="179" y="45"/>
                    <a:pt x="191" y="41"/>
                  </a:cubicBezTo>
                  <a:cubicBezTo>
                    <a:pt x="196" y="39"/>
                    <a:pt x="204" y="36"/>
                    <a:pt x="204" y="30"/>
                  </a:cubicBezTo>
                  <a:cubicBezTo>
                    <a:pt x="204" y="24"/>
                    <a:pt x="205" y="4"/>
                    <a:pt x="204" y="0"/>
                  </a:cubicBezTo>
                  <a:cubicBezTo>
                    <a:pt x="204" y="0"/>
                    <a:pt x="204" y="0"/>
                    <a:pt x="20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51"/>
            <p:cNvSpPr>
              <a:spLocks/>
            </p:cNvSpPr>
            <p:nvPr/>
          </p:nvSpPr>
          <p:spPr bwMode="auto">
            <a:xfrm>
              <a:off x="3851853" y="2871939"/>
              <a:ext cx="267157" cy="67753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191" y="10"/>
                </a:cxn>
                <a:cxn ang="0">
                  <a:pos x="152" y="18"/>
                </a:cxn>
                <a:cxn ang="0">
                  <a:pos x="126" y="20"/>
                </a:cxn>
                <a:cxn ang="0">
                  <a:pos x="102" y="21"/>
                </a:cxn>
                <a:cxn ang="0">
                  <a:pos x="79" y="20"/>
                </a:cxn>
                <a:cxn ang="0">
                  <a:pos x="54" y="18"/>
                </a:cxn>
                <a:cxn ang="0">
                  <a:pos x="16" y="1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30"/>
                </a:cxn>
                <a:cxn ang="0">
                  <a:pos x="16" y="42"/>
                </a:cxn>
                <a:cxn ang="0">
                  <a:pos x="54" y="50"/>
                </a:cxn>
                <a:cxn ang="0">
                  <a:pos x="103" y="52"/>
                </a:cxn>
                <a:cxn ang="0">
                  <a:pos x="152" y="50"/>
                </a:cxn>
                <a:cxn ang="0">
                  <a:pos x="191" y="42"/>
                </a:cxn>
                <a:cxn ang="0">
                  <a:pos x="204" y="31"/>
                </a:cxn>
                <a:cxn ang="0">
                  <a:pos x="204" y="1"/>
                </a:cxn>
                <a:cxn ang="0">
                  <a:pos x="204" y="0"/>
                </a:cxn>
              </a:cxnLst>
              <a:rect l="0" t="0" r="r" b="b"/>
              <a:pathLst>
                <a:path w="205" h="52">
                  <a:moveTo>
                    <a:pt x="204" y="0"/>
                  </a:moveTo>
                  <a:cubicBezTo>
                    <a:pt x="203" y="6"/>
                    <a:pt x="195" y="8"/>
                    <a:pt x="191" y="10"/>
                  </a:cubicBezTo>
                  <a:cubicBezTo>
                    <a:pt x="179" y="15"/>
                    <a:pt x="165" y="16"/>
                    <a:pt x="152" y="18"/>
                  </a:cubicBezTo>
                  <a:cubicBezTo>
                    <a:pt x="143" y="19"/>
                    <a:pt x="135" y="20"/>
                    <a:pt x="126" y="20"/>
                  </a:cubicBezTo>
                  <a:cubicBezTo>
                    <a:pt x="118" y="21"/>
                    <a:pt x="110" y="21"/>
                    <a:pt x="102" y="21"/>
                  </a:cubicBezTo>
                  <a:cubicBezTo>
                    <a:pt x="94" y="21"/>
                    <a:pt x="86" y="21"/>
                    <a:pt x="79" y="20"/>
                  </a:cubicBezTo>
                  <a:cubicBezTo>
                    <a:pt x="71" y="20"/>
                    <a:pt x="62" y="19"/>
                    <a:pt x="54" y="18"/>
                  </a:cubicBezTo>
                  <a:cubicBezTo>
                    <a:pt x="41" y="17"/>
                    <a:pt x="28" y="15"/>
                    <a:pt x="16" y="10"/>
                  </a:cubicBezTo>
                  <a:cubicBezTo>
                    <a:pt x="10" y="9"/>
                    <a:pt x="2" y="6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5"/>
                    <a:pt x="1" y="24"/>
                    <a:pt x="1" y="30"/>
                  </a:cubicBezTo>
                  <a:cubicBezTo>
                    <a:pt x="1" y="37"/>
                    <a:pt x="10" y="40"/>
                    <a:pt x="16" y="42"/>
                  </a:cubicBezTo>
                  <a:cubicBezTo>
                    <a:pt x="28" y="47"/>
                    <a:pt x="41" y="49"/>
                    <a:pt x="54" y="50"/>
                  </a:cubicBezTo>
                  <a:cubicBezTo>
                    <a:pt x="70" y="52"/>
                    <a:pt x="87" y="52"/>
                    <a:pt x="103" y="52"/>
                  </a:cubicBezTo>
                  <a:cubicBezTo>
                    <a:pt x="119" y="52"/>
                    <a:pt x="136" y="52"/>
                    <a:pt x="152" y="50"/>
                  </a:cubicBezTo>
                  <a:cubicBezTo>
                    <a:pt x="165" y="48"/>
                    <a:pt x="179" y="46"/>
                    <a:pt x="191" y="42"/>
                  </a:cubicBezTo>
                  <a:cubicBezTo>
                    <a:pt x="196" y="40"/>
                    <a:pt x="204" y="37"/>
                    <a:pt x="204" y="31"/>
                  </a:cubicBezTo>
                  <a:cubicBezTo>
                    <a:pt x="204" y="25"/>
                    <a:pt x="205" y="5"/>
                    <a:pt x="204" y="1"/>
                  </a:cubicBezTo>
                  <a:cubicBezTo>
                    <a:pt x="204" y="1"/>
                    <a:pt x="204" y="1"/>
                    <a:pt x="20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52"/>
            <p:cNvSpPr>
              <a:spLocks/>
            </p:cNvSpPr>
            <p:nvPr/>
          </p:nvSpPr>
          <p:spPr bwMode="auto">
            <a:xfrm>
              <a:off x="3851853" y="2938591"/>
              <a:ext cx="267157" cy="67753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191" y="10"/>
                </a:cxn>
                <a:cxn ang="0">
                  <a:pos x="152" y="18"/>
                </a:cxn>
                <a:cxn ang="0">
                  <a:pos x="126" y="20"/>
                </a:cxn>
                <a:cxn ang="0">
                  <a:pos x="102" y="21"/>
                </a:cxn>
                <a:cxn ang="0">
                  <a:pos x="79" y="20"/>
                </a:cxn>
                <a:cxn ang="0">
                  <a:pos x="54" y="18"/>
                </a:cxn>
                <a:cxn ang="0">
                  <a:pos x="16" y="1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30"/>
                </a:cxn>
                <a:cxn ang="0">
                  <a:pos x="16" y="42"/>
                </a:cxn>
                <a:cxn ang="0">
                  <a:pos x="54" y="50"/>
                </a:cxn>
                <a:cxn ang="0">
                  <a:pos x="103" y="52"/>
                </a:cxn>
                <a:cxn ang="0">
                  <a:pos x="152" y="50"/>
                </a:cxn>
                <a:cxn ang="0">
                  <a:pos x="191" y="42"/>
                </a:cxn>
                <a:cxn ang="0">
                  <a:pos x="204" y="30"/>
                </a:cxn>
                <a:cxn ang="0">
                  <a:pos x="204" y="1"/>
                </a:cxn>
                <a:cxn ang="0">
                  <a:pos x="204" y="0"/>
                </a:cxn>
              </a:cxnLst>
              <a:rect l="0" t="0" r="r" b="b"/>
              <a:pathLst>
                <a:path w="205" h="52">
                  <a:moveTo>
                    <a:pt x="204" y="0"/>
                  </a:moveTo>
                  <a:cubicBezTo>
                    <a:pt x="203" y="6"/>
                    <a:pt x="195" y="8"/>
                    <a:pt x="191" y="10"/>
                  </a:cubicBezTo>
                  <a:cubicBezTo>
                    <a:pt x="179" y="14"/>
                    <a:pt x="165" y="16"/>
                    <a:pt x="152" y="18"/>
                  </a:cubicBezTo>
                  <a:cubicBezTo>
                    <a:pt x="143" y="19"/>
                    <a:pt x="135" y="20"/>
                    <a:pt x="126" y="20"/>
                  </a:cubicBezTo>
                  <a:cubicBezTo>
                    <a:pt x="118" y="20"/>
                    <a:pt x="110" y="21"/>
                    <a:pt x="102" y="21"/>
                  </a:cubicBezTo>
                  <a:cubicBezTo>
                    <a:pt x="94" y="21"/>
                    <a:pt x="86" y="20"/>
                    <a:pt x="79" y="20"/>
                  </a:cubicBezTo>
                  <a:cubicBezTo>
                    <a:pt x="71" y="20"/>
                    <a:pt x="62" y="19"/>
                    <a:pt x="54" y="18"/>
                  </a:cubicBezTo>
                  <a:cubicBezTo>
                    <a:pt x="41" y="17"/>
                    <a:pt x="28" y="15"/>
                    <a:pt x="16" y="10"/>
                  </a:cubicBezTo>
                  <a:cubicBezTo>
                    <a:pt x="10" y="9"/>
                    <a:pt x="2" y="6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5"/>
                    <a:pt x="1" y="24"/>
                    <a:pt x="1" y="30"/>
                  </a:cubicBezTo>
                  <a:cubicBezTo>
                    <a:pt x="1" y="37"/>
                    <a:pt x="10" y="40"/>
                    <a:pt x="16" y="42"/>
                  </a:cubicBezTo>
                  <a:cubicBezTo>
                    <a:pt x="28" y="46"/>
                    <a:pt x="41" y="48"/>
                    <a:pt x="54" y="50"/>
                  </a:cubicBezTo>
                  <a:cubicBezTo>
                    <a:pt x="70" y="52"/>
                    <a:pt x="87" y="52"/>
                    <a:pt x="103" y="52"/>
                  </a:cubicBezTo>
                  <a:cubicBezTo>
                    <a:pt x="119" y="52"/>
                    <a:pt x="136" y="52"/>
                    <a:pt x="152" y="50"/>
                  </a:cubicBezTo>
                  <a:cubicBezTo>
                    <a:pt x="165" y="48"/>
                    <a:pt x="179" y="46"/>
                    <a:pt x="191" y="42"/>
                  </a:cubicBezTo>
                  <a:cubicBezTo>
                    <a:pt x="196" y="40"/>
                    <a:pt x="204" y="37"/>
                    <a:pt x="204" y="30"/>
                  </a:cubicBezTo>
                  <a:cubicBezTo>
                    <a:pt x="204" y="25"/>
                    <a:pt x="205" y="5"/>
                    <a:pt x="204" y="1"/>
                  </a:cubicBezTo>
                  <a:cubicBezTo>
                    <a:pt x="204" y="1"/>
                    <a:pt x="204" y="1"/>
                    <a:pt x="20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53"/>
            <p:cNvSpPr>
              <a:spLocks/>
            </p:cNvSpPr>
            <p:nvPr/>
          </p:nvSpPr>
          <p:spPr bwMode="auto">
            <a:xfrm>
              <a:off x="3851853" y="3004692"/>
              <a:ext cx="267157" cy="67753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191" y="10"/>
                </a:cxn>
                <a:cxn ang="0">
                  <a:pos x="152" y="18"/>
                </a:cxn>
                <a:cxn ang="0">
                  <a:pos x="126" y="20"/>
                </a:cxn>
                <a:cxn ang="0">
                  <a:pos x="102" y="21"/>
                </a:cxn>
                <a:cxn ang="0">
                  <a:pos x="79" y="20"/>
                </a:cxn>
                <a:cxn ang="0">
                  <a:pos x="54" y="18"/>
                </a:cxn>
                <a:cxn ang="0">
                  <a:pos x="16" y="1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30"/>
                </a:cxn>
                <a:cxn ang="0">
                  <a:pos x="16" y="42"/>
                </a:cxn>
                <a:cxn ang="0">
                  <a:pos x="54" y="50"/>
                </a:cxn>
                <a:cxn ang="0">
                  <a:pos x="103" y="52"/>
                </a:cxn>
                <a:cxn ang="0">
                  <a:pos x="152" y="50"/>
                </a:cxn>
                <a:cxn ang="0">
                  <a:pos x="191" y="41"/>
                </a:cxn>
                <a:cxn ang="0">
                  <a:pos x="204" y="30"/>
                </a:cxn>
                <a:cxn ang="0">
                  <a:pos x="204" y="1"/>
                </a:cxn>
                <a:cxn ang="0">
                  <a:pos x="204" y="0"/>
                </a:cxn>
              </a:cxnLst>
              <a:rect l="0" t="0" r="r" b="b"/>
              <a:pathLst>
                <a:path w="205" h="52">
                  <a:moveTo>
                    <a:pt x="204" y="0"/>
                  </a:moveTo>
                  <a:cubicBezTo>
                    <a:pt x="203" y="5"/>
                    <a:pt x="195" y="8"/>
                    <a:pt x="191" y="10"/>
                  </a:cubicBezTo>
                  <a:cubicBezTo>
                    <a:pt x="179" y="14"/>
                    <a:pt x="165" y="16"/>
                    <a:pt x="152" y="18"/>
                  </a:cubicBezTo>
                  <a:cubicBezTo>
                    <a:pt x="143" y="19"/>
                    <a:pt x="135" y="19"/>
                    <a:pt x="126" y="20"/>
                  </a:cubicBezTo>
                  <a:cubicBezTo>
                    <a:pt x="118" y="20"/>
                    <a:pt x="110" y="21"/>
                    <a:pt x="102" y="21"/>
                  </a:cubicBezTo>
                  <a:cubicBezTo>
                    <a:pt x="94" y="21"/>
                    <a:pt x="86" y="20"/>
                    <a:pt x="79" y="20"/>
                  </a:cubicBezTo>
                  <a:cubicBezTo>
                    <a:pt x="71" y="19"/>
                    <a:pt x="62" y="19"/>
                    <a:pt x="54" y="18"/>
                  </a:cubicBezTo>
                  <a:cubicBezTo>
                    <a:pt x="41" y="17"/>
                    <a:pt x="28" y="14"/>
                    <a:pt x="16" y="10"/>
                  </a:cubicBezTo>
                  <a:cubicBezTo>
                    <a:pt x="10" y="9"/>
                    <a:pt x="2" y="6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4"/>
                    <a:pt x="1" y="24"/>
                    <a:pt x="1" y="30"/>
                  </a:cubicBezTo>
                  <a:cubicBezTo>
                    <a:pt x="1" y="37"/>
                    <a:pt x="10" y="40"/>
                    <a:pt x="16" y="42"/>
                  </a:cubicBezTo>
                  <a:cubicBezTo>
                    <a:pt x="28" y="46"/>
                    <a:pt x="41" y="48"/>
                    <a:pt x="54" y="50"/>
                  </a:cubicBezTo>
                  <a:cubicBezTo>
                    <a:pt x="70" y="52"/>
                    <a:pt x="87" y="52"/>
                    <a:pt x="103" y="52"/>
                  </a:cubicBezTo>
                  <a:cubicBezTo>
                    <a:pt x="119" y="52"/>
                    <a:pt x="136" y="51"/>
                    <a:pt x="152" y="50"/>
                  </a:cubicBezTo>
                  <a:cubicBezTo>
                    <a:pt x="165" y="48"/>
                    <a:pt x="179" y="46"/>
                    <a:pt x="191" y="41"/>
                  </a:cubicBezTo>
                  <a:cubicBezTo>
                    <a:pt x="196" y="40"/>
                    <a:pt x="204" y="37"/>
                    <a:pt x="204" y="30"/>
                  </a:cubicBezTo>
                  <a:cubicBezTo>
                    <a:pt x="204" y="25"/>
                    <a:pt x="205" y="5"/>
                    <a:pt x="204" y="1"/>
                  </a:cubicBezTo>
                  <a:cubicBezTo>
                    <a:pt x="204" y="1"/>
                    <a:pt x="204" y="1"/>
                    <a:pt x="20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54"/>
            <p:cNvSpPr>
              <a:spLocks/>
            </p:cNvSpPr>
            <p:nvPr/>
          </p:nvSpPr>
          <p:spPr bwMode="auto">
            <a:xfrm>
              <a:off x="3851853" y="3071343"/>
              <a:ext cx="267157" cy="67753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191" y="10"/>
                </a:cxn>
                <a:cxn ang="0">
                  <a:pos x="152" y="18"/>
                </a:cxn>
                <a:cxn ang="0">
                  <a:pos x="126" y="20"/>
                </a:cxn>
                <a:cxn ang="0">
                  <a:pos x="102" y="21"/>
                </a:cxn>
                <a:cxn ang="0">
                  <a:pos x="79" y="20"/>
                </a:cxn>
                <a:cxn ang="0">
                  <a:pos x="54" y="18"/>
                </a:cxn>
                <a:cxn ang="0">
                  <a:pos x="16" y="1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30"/>
                </a:cxn>
                <a:cxn ang="0">
                  <a:pos x="16" y="42"/>
                </a:cxn>
                <a:cxn ang="0">
                  <a:pos x="54" y="50"/>
                </a:cxn>
                <a:cxn ang="0">
                  <a:pos x="103" y="52"/>
                </a:cxn>
                <a:cxn ang="0">
                  <a:pos x="152" y="49"/>
                </a:cxn>
                <a:cxn ang="0">
                  <a:pos x="191" y="41"/>
                </a:cxn>
                <a:cxn ang="0">
                  <a:pos x="204" y="30"/>
                </a:cxn>
                <a:cxn ang="0">
                  <a:pos x="204" y="1"/>
                </a:cxn>
                <a:cxn ang="0">
                  <a:pos x="204" y="0"/>
                </a:cxn>
              </a:cxnLst>
              <a:rect l="0" t="0" r="r" b="b"/>
              <a:pathLst>
                <a:path w="205" h="52">
                  <a:moveTo>
                    <a:pt x="204" y="0"/>
                  </a:moveTo>
                  <a:cubicBezTo>
                    <a:pt x="203" y="5"/>
                    <a:pt x="195" y="8"/>
                    <a:pt x="191" y="10"/>
                  </a:cubicBezTo>
                  <a:cubicBezTo>
                    <a:pt x="179" y="14"/>
                    <a:pt x="165" y="16"/>
                    <a:pt x="152" y="18"/>
                  </a:cubicBezTo>
                  <a:cubicBezTo>
                    <a:pt x="143" y="19"/>
                    <a:pt x="135" y="19"/>
                    <a:pt x="126" y="20"/>
                  </a:cubicBezTo>
                  <a:cubicBezTo>
                    <a:pt x="118" y="20"/>
                    <a:pt x="110" y="21"/>
                    <a:pt x="102" y="21"/>
                  </a:cubicBezTo>
                  <a:cubicBezTo>
                    <a:pt x="94" y="21"/>
                    <a:pt x="86" y="20"/>
                    <a:pt x="79" y="20"/>
                  </a:cubicBezTo>
                  <a:cubicBezTo>
                    <a:pt x="71" y="19"/>
                    <a:pt x="62" y="19"/>
                    <a:pt x="54" y="18"/>
                  </a:cubicBezTo>
                  <a:cubicBezTo>
                    <a:pt x="41" y="16"/>
                    <a:pt x="28" y="14"/>
                    <a:pt x="16" y="10"/>
                  </a:cubicBezTo>
                  <a:cubicBezTo>
                    <a:pt x="10" y="8"/>
                    <a:pt x="2" y="6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0" y="4"/>
                    <a:pt x="1" y="24"/>
                    <a:pt x="1" y="30"/>
                  </a:cubicBezTo>
                  <a:cubicBezTo>
                    <a:pt x="1" y="37"/>
                    <a:pt x="10" y="40"/>
                    <a:pt x="16" y="42"/>
                  </a:cubicBezTo>
                  <a:cubicBezTo>
                    <a:pt x="28" y="46"/>
                    <a:pt x="41" y="48"/>
                    <a:pt x="54" y="50"/>
                  </a:cubicBezTo>
                  <a:cubicBezTo>
                    <a:pt x="70" y="51"/>
                    <a:pt x="87" y="52"/>
                    <a:pt x="103" y="52"/>
                  </a:cubicBezTo>
                  <a:cubicBezTo>
                    <a:pt x="119" y="52"/>
                    <a:pt x="136" y="51"/>
                    <a:pt x="152" y="49"/>
                  </a:cubicBezTo>
                  <a:cubicBezTo>
                    <a:pt x="165" y="48"/>
                    <a:pt x="179" y="46"/>
                    <a:pt x="191" y="41"/>
                  </a:cubicBezTo>
                  <a:cubicBezTo>
                    <a:pt x="196" y="40"/>
                    <a:pt x="204" y="37"/>
                    <a:pt x="204" y="30"/>
                  </a:cubicBezTo>
                  <a:cubicBezTo>
                    <a:pt x="204" y="25"/>
                    <a:pt x="205" y="5"/>
                    <a:pt x="204" y="1"/>
                  </a:cubicBezTo>
                  <a:cubicBezTo>
                    <a:pt x="204" y="1"/>
                    <a:pt x="204" y="0"/>
                    <a:pt x="20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55"/>
            <p:cNvSpPr>
              <a:spLocks/>
            </p:cNvSpPr>
            <p:nvPr/>
          </p:nvSpPr>
          <p:spPr bwMode="auto">
            <a:xfrm>
              <a:off x="3656856" y="3243205"/>
              <a:ext cx="266606" cy="67202"/>
            </a:xfrm>
            <a:custGeom>
              <a:avLst/>
              <a:gdLst/>
              <a:ahLst/>
              <a:cxnLst>
                <a:cxn ang="0">
                  <a:pos x="15" y="42"/>
                </a:cxn>
                <a:cxn ang="0">
                  <a:pos x="54" y="50"/>
                </a:cxn>
                <a:cxn ang="0">
                  <a:pos x="103" y="52"/>
                </a:cxn>
                <a:cxn ang="0">
                  <a:pos x="152" y="50"/>
                </a:cxn>
                <a:cxn ang="0">
                  <a:pos x="191" y="42"/>
                </a:cxn>
                <a:cxn ang="0">
                  <a:pos x="204" y="31"/>
                </a:cxn>
                <a:cxn ang="0">
                  <a:pos x="204" y="1"/>
                </a:cxn>
                <a:cxn ang="0">
                  <a:pos x="204" y="1"/>
                </a:cxn>
                <a:cxn ang="0">
                  <a:pos x="191" y="10"/>
                </a:cxn>
                <a:cxn ang="0">
                  <a:pos x="152" y="18"/>
                </a:cxn>
                <a:cxn ang="0">
                  <a:pos x="126" y="20"/>
                </a:cxn>
                <a:cxn ang="0">
                  <a:pos x="102" y="21"/>
                </a:cxn>
                <a:cxn ang="0">
                  <a:pos x="79" y="20"/>
                </a:cxn>
                <a:cxn ang="0">
                  <a:pos x="54" y="18"/>
                </a:cxn>
                <a:cxn ang="0">
                  <a:pos x="15" y="1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0" y="30"/>
                </a:cxn>
                <a:cxn ang="0">
                  <a:pos x="15" y="42"/>
                </a:cxn>
              </a:cxnLst>
              <a:rect l="0" t="0" r="r" b="b"/>
              <a:pathLst>
                <a:path w="205" h="52">
                  <a:moveTo>
                    <a:pt x="15" y="42"/>
                  </a:moveTo>
                  <a:cubicBezTo>
                    <a:pt x="28" y="47"/>
                    <a:pt x="41" y="49"/>
                    <a:pt x="54" y="50"/>
                  </a:cubicBezTo>
                  <a:cubicBezTo>
                    <a:pt x="70" y="52"/>
                    <a:pt x="87" y="52"/>
                    <a:pt x="103" y="52"/>
                  </a:cubicBezTo>
                  <a:cubicBezTo>
                    <a:pt x="119" y="52"/>
                    <a:pt x="136" y="52"/>
                    <a:pt x="152" y="50"/>
                  </a:cubicBezTo>
                  <a:cubicBezTo>
                    <a:pt x="165" y="48"/>
                    <a:pt x="179" y="46"/>
                    <a:pt x="191" y="42"/>
                  </a:cubicBezTo>
                  <a:cubicBezTo>
                    <a:pt x="196" y="40"/>
                    <a:pt x="204" y="37"/>
                    <a:pt x="204" y="31"/>
                  </a:cubicBezTo>
                  <a:cubicBezTo>
                    <a:pt x="204" y="25"/>
                    <a:pt x="205" y="5"/>
                    <a:pt x="204" y="1"/>
                  </a:cubicBezTo>
                  <a:cubicBezTo>
                    <a:pt x="204" y="1"/>
                    <a:pt x="204" y="1"/>
                    <a:pt x="204" y="1"/>
                  </a:cubicBezTo>
                  <a:cubicBezTo>
                    <a:pt x="203" y="6"/>
                    <a:pt x="195" y="8"/>
                    <a:pt x="191" y="10"/>
                  </a:cubicBezTo>
                  <a:cubicBezTo>
                    <a:pt x="179" y="15"/>
                    <a:pt x="165" y="16"/>
                    <a:pt x="152" y="18"/>
                  </a:cubicBezTo>
                  <a:cubicBezTo>
                    <a:pt x="143" y="19"/>
                    <a:pt x="134" y="20"/>
                    <a:pt x="126" y="20"/>
                  </a:cubicBezTo>
                  <a:cubicBezTo>
                    <a:pt x="118" y="21"/>
                    <a:pt x="110" y="21"/>
                    <a:pt x="102" y="21"/>
                  </a:cubicBezTo>
                  <a:cubicBezTo>
                    <a:pt x="94" y="21"/>
                    <a:pt x="86" y="21"/>
                    <a:pt x="79" y="20"/>
                  </a:cubicBezTo>
                  <a:cubicBezTo>
                    <a:pt x="71" y="20"/>
                    <a:pt x="62" y="19"/>
                    <a:pt x="54" y="18"/>
                  </a:cubicBezTo>
                  <a:cubicBezTo>
                    <a:pt x="41" y="17"/>
                    <a:pt x="28" y="15"/>
                    <a:pt x="15" y="10"/>
                  </a:cubicBezTo>
                  <a:cubicBezTo>
                    <a:pt x="10" y="9"/>
                    <a:pt x="2" y="6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5"/>
                    <a:pt x="0" y="24"/>
                    <a:pt x="0" y="30"/>
                  </a:cubicBezTo>
                  <a:cubicBezTo>
                    <a:pt x="0" y="37"/>
                    <a:pt x="10" y="40"/>
                    <a:pt x="15" y="4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56"/>
            <p:cNvSpPr>
              <a:spLocks/>
            </p:cNvSpPr>
            <p:nvPr/>
          </p:nvSpPr>
          <p:spPr bwMode="auto">
            <a:xfrm>
              <a:off x="3656856" y="3309306"/>
              <a:ext cx="266606" cy="67753"/>
            </a:xfrm>
            <a:custGeom>
              <a:avLst/>
              <a:gdLst/>
              <a:ahLst/>
              <a:cxnLst>
                <a:cxn ang="0">
                  <a:pos x="103" y="52"/>
                </a:cxn>
                <a:cxn ang="0">
                  <a:pos x="152" y="50"/>
                </a:cxn>
                <a:cxn ang="0">
                  <a:pos x="191" y="42"/>
                </a:cxn>
                <a:cxn ang="0">
                  <a:pos x="204" y="30"/>
                </a:cxn>
                <a:cxn ang="0">
                  <a:pos x="204" y="1"/>
                </a:cxn>
                <a:cxn ang="0">
                  <a:pos x="204" y="0"/>
                </a:cxn>
                <a:cxn ang="0">
                  <a:pos x="191" y="10"/>
                </a:cxn>
                <a:cxn ang="0">
                  <a:pos x="152" y="18"/>
                </a:cxn>
                <a:cxn ang="0">
                  <a:pos x="126" y="20"/>
                </a:cxn>
                <a:cxn ang="0">
                  <a:pos x="102" y="21"/>
                </a:cxn>
                <a:cxn ang="0">
                  <a:pos x="79" y="20"/>
                </a:cxn>
                <a:cxn ang="0">
                  <a:pos x="54" y="18"/>
                </a:cxn>
                <a:cxn ang="0">
                  <a:pos x="15" y="1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0" y="30"/>
                </a:cxn>
                <a:cxn ang="0">
                  <a:pos x="15" y="42"/>
                </a:cxn>
                <a:cxn ang="0">
                  <a:pos x="54" y="50"/>
                </a:cxn>
                <a:cxn ang="0">
                  <a:pos x="103" y="52"/>
                </a:cxn>
              </a:cxnLst>
              <a:rect l="0" t="0" r="r" b="b"/>
              <a:pathLst>
                <a:path w="205" h="52">
                  <a:moveTo>
                    <a:pt x="103" y="52"/>
                  </a:moveTo>
                  <a:cubicBezTo>
                    <a:pt x="119" y="52"/>
                    <a:pt x="136" y="52"/>
                    <a:pt x="152" y="50"/>
                  </a:cubicBezTo>
                  <a:cubicBezTo>
                    <a:pt x="165" y="48"/>
                    <a:pt x="179" y="46"/>
                    <a:pt x="191" y="42"/>
                  </a:cubicBezTo>
                  <a:cubicBezTo>
                    <a:pt x="196" y="40"/>
                    <a:pt x="204" y="37"/>
                    <a:pt x="204" y="30"/>
                  </a:cubicBezTo>
                  <a:cubicBezTo>
                    <a:pt x="204" y="25"/>
                    <a:pt x="205" y="5"/>
                    <a:pt x="204" y="1"/>
                  </a:cubicBezTo>
                  <a:cubicBezTo>
                    <a:pt x="204" y="1"/>
                    <a:pt x="204" y="1"/>
                    <a:pt x="204" y="0"/>
                  </a:cubicBezTo>
                  <a:cubicBezTo>
                    <a:pt x="203" y="6"/>
                    <a:pt x="195" y="8"/>
                    <a:pt x="191" y="10"/>
                  </a:cubicBezTo>
                  <a:cubicBezTo>
                    <a:pt x="179" y="14"/>
                    <a:pt x="165" y="16"/>
                    <a:pt x="152" y="18"/>
                  </a:cubicBezTo>
                  <a:cubicBezTo>
                    <a:pt x="143" y="19"/>
                    <a:pt x="134" y="20"/>
                    <a:pt x="126" y="20"/>
                  </a:cubicBezTo>
                  <a:cubicBezTo>
                    <a:pt x="118" y="20"/>
                    <a:pt x="110" y="21"/>
                    <a:pt x="102" y="21"/>
                  </a:cubicBezTo>
                  <a:cubicBezTo>
                    <a:pt x="94" y="21"/>
                    <a:pt x="86" y="20"/>
                    <a:pt x="79" y="20"/>
                  </a:cubicBezTo>
                  <a:cubicBezTo>
                    <a:pt x="71" y="20"/>
                    <a:pt x="62" y="19"/>
                    <a:pt x="54" y="18"/>
                  </a:cubicBezTo>
                  <a:cubicBezTo>
                    <a:pt x="41" y="17"/>
                    <a:pt x="28" y="15"/>
                    <a:pt x="15" y="10"/>
                  </a:cubicBezTo>
                  <a:cubicBezTo>
                    <a:pt x="10" y="9"/>
                    <a:pt x="2" y="6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5"/>
                    <a:pt x="0" y="24"/>
                    <a:pt x="0" y="30"/>
                  </a:cubicBezTo>
                  <a:cubicBezTo>
                    <a:pt x="0" y="37"/>
                    <a:pt x="10" y="40"/>
                    <a:pt x="15" y="42"/>
                  </a:cubicBezTo>
                  <a:cubicBezTo>
                    <a:pt x="28" y="46"/>
                    <a:pt x="41" y="48"/>
                    <a:pt x="54" y="50"/>
                  </a:cubicBezTo>
                  <a:cubicBezTo>
                    <a:pt x="70" y="52"/>
                    <a:pt x="87" y="52"/>
                    <a:pt x="103" y="5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57"/>
            <p:cNvSpPr>
              <a:spLocks/>
            </p:cNvSpPr>
            <p:nvPr/>
          </p:nvSpPr>
          <p:spPr bwMode="auto">
            <a:xfrm>
              <a:off x="3684398" y="3378161"/>
              <a:ext cx="266606" cy="67753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191" y="9"/>
                </a:cxn>
                <a:cxn ang="0">
                  <a:pos x="152" y="17"/>
                </a:cxn>
                <a:cxn ang="0">
                  <a:pos x="126" y="19"/>
                </a:cxn>
                <a:cxn ang="0">
                  <a:pos x="103" y="20"/>
                </a:cxn>
                <a:cxn ang="0">
                  <a:pos x="79" y="19"/>
                </a:cxn>
                <a:cxn ang="0">
                  <a:pos x="54" y="17"/>
                </a:cxn>
                <a:cxn ang="0">
                  <a:pos x="16" y="1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30"/>
                </a:cxn>
                <a:cxn ang="0">
                  <a:pos x="16" y="42"/>
                </a:cxn>
                <a:cxn ang="0">
                  <a:pos x="54" y="49"/>
                </a:cxn>
                <a:cxn ang="0">
                  <a:pos x="103" y="52"/>
                </a:cxn>
                <a:cxn ang="0">
                  <a:pos x="152" y="49"/>
                </a:cxn>
                <a:cxn ang="0">
                  <a:pos x="191" y="41"/>
                </a:cxn>
                <a:cxn ang="0">
                  <a:pos x="204" y="30"/>
                </a:cxn>
                <a:cxn ang="0">
                  <a:pos x="204" y="1"/>
                </a:cxn>
                <a:cxn ang="0">
                  <a:pos x="204" y="0"/>
                </a:cxn>
              </a:cxnLst>
              <a:rect l="0" t="0" r="r" b="b"/>
              <a:pathLst>
                <a:path w="205" h="52">
                  <a:moveTo>
                    <a:pt x="204" y="0"/>
                  </a:moveTo>
                  <a:cubicBezTo>
                    <a:pt x="203" y="5"/>
                    <a:pt x="196" y="8"/>
                    <a:pt x="191" y="9"/>
                  </a:cubicBezTo>
                  <a:cubicBezTo>
                    <a:pt x="179" y="14"/>
                    <a:pt x="165" y="16"/>
                    <a:pt x="152" y="17"/>
                  </a:cubicBezTo>
                  <a:cubicBezTo>
                    <a:pt x="143" y="18"/>
                    <a:pt x="135" y="19"/>
                    <a:pt x="126" y="19"/>
                  </a:cubicBezTo>
                  <a:cubicBezTo>
                    <a:pt x="119" y="20"/>
                    <a:pt x="111" y="20"/>
                    <a:pt x="103" y="20"/>
                  </a:cubicBezTo>
                  <a:cubicBezTo>
                    <a:pt x="94" y="20"/>
                    <a:pt x="87" y="20"/>
                    <a:pt x="79" y="19"/>
                  </a:cubicBezTo>
                  <a:cubicBezTo>
                    <a:pt x="71" y="19"/>
                    <a:pt x="63" y="18"/>
                    <a:pt x="54" y="17"/>
                  </a:cubicBezTo>
                  <a:cubicBezTo>
                    <a:pt x="41" y="16"/>
                    <a:pt x="28" y="14"/>
                    <a:pt x="16" y="10"/>
                  </a:cubicBezTo>
                  <a:cubicBezTo>
                    <a:pt x="11" y="8"/>
                    <a:pt x="3" y="5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1" y="24"/>
                    <a:pt x="1" y="30"/>
                  </a:cubicBezTo>
                  <a:cubicBezTo>
                    <a:pt x="1" y="37"/>
                    <a:pt x="10" y="40"/>
                    <a:pt x="16" y="42"/>
                  </a:cubicBezTo>
                  <a:cubicBezTo>
                    <a:pt x="28" y="46"/>
                    <a:pt x="41" y="48"/>
                    <a:pt x="54" y="49"/>
                  </a:cubicBezTo>
                  <a:cubicBezTo>
                    <a:pt x="71" y="51"/>
                    <a:pt x="87" y="52"/>
                    <a:pt x="103" y="52"/>
                  </a:cubicBezTo>
                  <a:cubicBezTo>
                    <a:pt x="120" y="52"/>
                    <a:pt x="136" y="51"/>
                    <a:pt x="152" y="49"/>
                  </a:cubicBezTo>
                  <a:cubicBezTo>
                    <a:pt x="165" y="48"/>
                    <a:pt x="179" y="46"/>
                    <a:pt x="191" y="41"/>
                  </a:cubicBezTo>
                  <a:cubicBezTo>
                    <a:pt x="196" y="39"/>
                    <a:pt x="204" y="36"/>
                    <a:pt x="204" y="30"/>
                  </a:cubicBezTo>
                  <a:cubicBezTo>
                    <a:pt x="204" y="24"/>
                    <a:pt x="205" y="5"/>
                    <a:pt x="204" y="1"/>
                  </a:cubicBezTo>
                  <a:cubicBezTo>
                    <a:pt x="204" y="0"/>
                    <a:pt x="204" y="0"/>
                    <a:pt x="20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58"/>
            <p:cNvSpPr>
              <a:spLocks/>
            </p:cNvSpPr>
            <p:nvPr/>
          </p:nvSpPr>
          <p:spPr bwMode="auto">
            <a:xfrm>
              <a:off x="3684398" y="3444812"/>
              <a:ext cx="266606" cy="67753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191" y="9"/>
                </a:cxn>
                <a:cxn ang="0">
                  <a:pos x="152" y="17"/>
                </a:cxn>
                <a:cxn ang="0">
                  <a:pos x="126" y="19"/>
                </a:cxn>
                <a:cxn ang="0">
                  <a:pos x="103" y="20"/>
                </a:cxn>
                <a:cxn ang="0">
                  <a:pos x="79" y="19"/>
                </a:cxn>
                <a:cxn ang="0">
                  <a:pos x="54" y="17"/>
                </a:cxn>
                <a:cxn ang="0">
                  <a:pos x="16" y="1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29"/>
                </a:cxn>
                <a:cxn ang="0">
                  <a:pos x="16" y="42"/>
                </a:cxn>
                <a:cxn ang="0">
                  <a:pos x="54" y="49"/>
                </a:cxn>
                <a:cxn ang="0">
                  <a:pos x="103" y="52"/>
                </a:cxn>
                <a:cxn ang="0">
                  <a:pos x="152" y="49"/>
                </a:cxn>
                <a:cxn ang="0">
                  <a:pos x="191" y="41"/>
                </a:cxn>
                <a:cxn ang="0">
                  <a:pos x="204" y="30"/>
                </a:cxn>
                <a:cxn ang="0">
                  <a:pos x="204" y="0"/>
                </a:cxn>
                <a:cxn ang="0">
                  <a:pos x="204" y="0"/>
                </a:cxn>
              </a:cxnLst>
              <a:rect l="0" t="0" r="r" b="b"/>
              <a:pathLst>
                <a:path w="205" h="52">
                  <a:moveTo>
                    <a:pt x="204" y="0"/>
                  </a:moveTo>
                  <a:cubicBezTo>
                    <a:pt x="203" y="5"/>
                    <a:pt x="196" y="7"/>
                    <a:pt x="191" y="9"/>
                  </a:cubicBezTo>
                  <a:cubicBezTo>
                    <a:pt x="179" y="14"/>
                    <a:pt x="165" y="16"/>
                    <a:pt x="152" y="17"/>
                  </a:cubicBezTo>
                  <a:cubicBezTo>
                    <a:pt x="143" y="18"/>
                    <a:pt x="135" y="19"/>
                    <a:pt x="126" y="19"/>
                  </a:cubicBezTo>
                  <a:cubicBezTo>
                    <a:pt x="119" y="20"/>
                    <a:pt x="111" y="20"/>
                    <a:pt x="103" y="20"/>
                  </a:cubicBezTo>
                  <a:cubicBezTo>
                    <a:pt x="94" y="20"/>
                    <a:pt x="87" y="20"/>
                    <a:pt x="79" y="19"/>
                  </a:cubicBezTo>
                  <a:cubicBezTo>
                    <a:pt x="71" y="19"/>
                    <a:pt x="63" y="18"/>
                    <a:pt x="54" y="17"/>
                  </a:cubicBezTo>
                  <a:cubicBezTo>
                    <a:pt x="41" y="16"/>
                    <a:pt x="28" y="14"/>
                    <a:pt x="16" y="10"/>
                  </a:cubicBezTo>
                  <a:cubicBezTo>
                    <a:pt x="11" y="8"/>
                    <a:pt x="3" y="5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1" y="24"/>
                    <a:pt x="1" y="29"/>
                  </a:cubicBezTo>
                  <a:cubicBezTo>
                    <a:pt x="1" y="37"/>
                    <a:pt x="10" y="40"/>
                    <a:pt x="16" y="42"/>
                  </a:cubicBezTo>
                  <a:cubicBezTo>
                    <a:pt x="28" y="46"/>
                    <a:pt x="41" y="48"/>
                    <a:pt x="54" y="49"/>
                  </a:cubicBezTo>
                  <a:cubicBezTo>
                    <a:pt x="71" y="51"/>
                    <a:pt x="87" y="52"/>
                    <a:pt x="103" y="52"/>
                  </a:cubicBezTo>
                  <a:cubicBezTo>
                    <a:pt x="120" y="52"/>
                    <a:pt x="136" y="51"/>
                    <a:pt x="152" y="49"/>
                  </a:cubicBezTo>
                  <a:cubicBezTo>
                    <a:pt x="165" y="47"/>
                    <a:pt x="179" y="46"/>
                    <a:pt x="191" y="41"/>
                  </a:cubicBezTo>
                  <a:cubicBezTo>
                    <a:pt x="196" y="39"/>
                    <a:pt x="204" y="36"/>
                    <a:pt x="204" y="30"/>
                  </a:cubicBezTo>
                  <a:cubicBezTo>
                    <a:pt x="204" y="24"/>
                    <a:pt x="205" y="4"/>
                    <a:pt x="204" y="0"/>
                  </a:cubicBezTo>
                  <a:cubicBezTo>
                    <a:pt x="204" y="0"/>
                    <a:pt x="204" y="0"/>
                    <a:pt x="20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59"/>
            <p:cNvSpPr>
              <a:spLocks noEditPoints="1"/>
            </p:cNvSpPr>
            <p:nvPr/>
          </p:nvSpPr>
          <p:spPr bwMode="auto">
            <a:xfrm>
              <a:off x="4144900" y="2676942"/>
              <a:ext cx="567365" cy="671473"/>
            </a:xfrm>
            <a:custGeom>
              <a:avLst/>
              <a:gdLst/>
              <a:ahLst/>
              <a:cxnLst>
                <a:cxn ang="0">
                  <a:pos x="413" y="243"/>
                </a:cxn>
                <a:cxn ang="0">
                  <a:pos x="289" y="59"/>
                </a:cxn>
                <a:cxn ang="0">
                  <a:pos x="214" y="0"/>
                </a:cxn>
                <a:cxn ang="0">
                  <a:pos x="188" y="5"/>
                </a:cxn>
                <a:cxn ang="0">
                  <a:pos x="123" y="5"/>
                </a:cxn>
                <a:cxn ang="0">
                  <a:pos x="98" y="0"/>
                </a:cxn>
                <a:cxn ang="0">
                  <a:pos x="15" y="67"/>
                </a:cxn>
                <a:cxn ang="0">
                  <a:pos x="0" y="83"/>
                </a:cxn>
                <a:cxn ang="0">
                  <a:pos x="0" y="482"/>
                </a:cxn>
                <a:cxn ang="0">
                  <a:pos x="156" y="516"/>
                </a:cxn>
                <a:cxn ang="0">
                  <a:pos x="382" y="428"/>
                </a:cxn>
                <a:cxn ang="0">
                  <a:pos x="413" y="243"/>
                </a:cxn>
                <a:cxn ang="0">
                  <a:pos x="357" y="413"/>
                </a:cxn>
                <a:cxn ang="0">
                  <a:pos x="139" y="497"/>
                </a:cxn>
                <a:cxn ang="0">
                  <a:pos x="131" y="497"/>
                </a:cxn>
                <a:cxn ang="0">
                  <a:pos x="311" y="411"/>
                </a:cxn>
                <a:cxn ang="0">
                  <a:pos x="363" y="302"/>
                </a:cxn>
                <a:cxn ang="0">
                  <a:pos x="353" y="165"/>
                </a:cxn>
                <a:cxn ang="0">
                  <a:pos x="352" y="164"/>
                </a:cxn>
                <a:cxn ang="0">
                  <a:pos x="386" y="235"/>
                </a:cxn>
                <a:cxn ang="0">
                  <a:pos x="357" y="413"/>
                </a:cxn>
              </a:cxnLst>
              <a:rect l="0" t="0" r="r" b="b"/>
              <a:pathLst>
                <a:path w="436" h="516">
                  <a:moveTo>
                    <a:pt x="413" y="243"/>
                  </a:moveTo>
                  <a:cubicBezTo>
                    <a:pt x="387" y="172"/>
                    <a:pt x="341" y="111"/>
                    <a:pt x="289" y="59"/>
                  </a:cubicBezTo>
                  <a:cubicBezTo>
                    <a:pt x="267" y="37"/>
                    <a:pt x="242" y="15"/>
                    <a:pt x="214" y="0"/>
                  </a:cubicBezTo>
                  <a:cubicBezTo>
                    <a:pt x="208" y="3"/>
                    <a:pt x="198" y="5"/>
                    <a:pt x="188" y="5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13" y="5"/>
                    <a:pt x="104" y="3"/>
                    <a:pt x="98" y="0"/>
                  </a:cubicBezTo>
                  <a:cubicBezTo>
                    <a:pt x="66" y="16"/>
                    <a:pt x="39" y="42"/>
                    <a:pt x="15" y="67"/>
                  </a:cubicBezTo>
                  <a:cubicBezTo>
                    <a:pt x="10" y="72"/>
                    <a:pt x="5" y="77"/>
                    <a:pt x="0" y="83"/>
                  </a:cubicBezTo>
                  <a:cubicBezTo>
                    <a:pt x="0" y="482"/>
                    <a:pt x="0" y="482"/>
                    <a:pt x="0" y="482"/>
                  </a:cubicBezTo>
                  <a:cubicBezTo>
                    <a:pt x="48" y="506"/>
                    <a:pt x="103" y="516"/>
                    <a:pt x="156" y="516"/>
                  </a:cubicBezTo>
                  <a:cubicBezTo>
                    <a:pt x="238" y="516"/>
                    <a:pt x="328" y="491"/>
                    <a:pt x="382" y="428"/>
                  </a:cubicBezTo>
                  <a:cubicBezTo>
                    <a:pt x="427" y="377"/>
                    <a:pt x="436" y="308"/>
                    <a:pt x="413" y="243"/>
                  </a:cubicBezTo>
                  <a:close/>
                  <a:moveTo>
                    <a:pt x="357" y="413"/>
                  </a:moveTo>
                  <a:cubicBezTo>
                    <a:pt x="305" y="473"/>
                    <a:pt x="219" y="497"/>
                    <a:pt x="139" y="497"/>
                  </a:cubicBezTo>
                  <a:cubicBezTo>
                    <a:pt x="137" y="497"/>
                    <a:pt x="134" y="497"/>
                    <a:pt x="131" y="497"/>
                  </a:cubicBezTo>
                  <a:cubicBezTo>
                    <a:pt x="199" y="489"/>
                    <a:pt x="266" y="462"/>
                    <a:pt x="311" y="411"/>
                  </a:cubicBezTo>
                  <a:cubicBezTo>
                    <a:pt x="339" y="379"/>
                    <a:pt x="355" y="341"/>
                    <a:pt x="363" y="302"/>
                  </a:cubicBezTo>
                  <a:cubicBezTo>
                    <a:pt x="372" y="258"/>
                    <a:pt x="369" y="211"/>
                    <a:pt x="353" y="165"/>
                  </a:cubicBezTo>
                  <a:cubicBezTo>
                    <a:pt x="353" y="165"/>
                    <a:pt x="353" y="165"/>
                    <a:pt x="352" y="164"/>
                  </a:cubicBezTo>
                  <a:cubicBezTo>
                    <a:pt x="366" y="187"/>
                    <a:pt x="378" y="210"/>
                    <a:pt x="386" y="235"/>
                  </a:cubicBezTo>
                  <a:cubicBezTo>
                    <a:pt x="409" y="298"/>
                    <a:pt x="400" y="363"/>
                    <a:pt x="357" y="4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60"/>
            <p:cNvSpPr>
              <a:spLocks noEditPoints="1"/>
            </p:cNvSpPr>
            <p:nvPr/>
          </p:nvSpPr>
          <p:spPr bwMode="auto">
            <a:xfrm>
              <a:off x="3656856" y="3154520"/>
              <a:ext cx="266606" cy="92541"/>
            </a:xfrm>
            <a:custGeom>
              <a:avLst/>
              <a:gdLst/>
              <a:ahLst/>
              <a:cxnLst>
                <a:cxn ang="0">
                  <a:pos x="15" y="61"/>
                </a:cxn>
                <a:cxn ang="0">
                  <a:pos x="54" y="69"/>
                </a:cxn>
                <a:cxn ang="0">
                  <a:pos x="103" y="71"/>
                </a:cxn>
                <a:cxn ang="0">
                  <a:pos x="152" y="69"/>
                </a:cxn>
                <a:cxn ang="0">
                  <a:pos x="191" y="60"/>
                </a:cxn>
                <a:cxn ang="0">
                  <a:pos x="204" y="49"/>
                </a:cxn>
                <a:cxn ang="0">
                  <a:pos x="204" y="20"/>
                </a:cxn>
                <a:cxn ang="0">
                  <a:pos x="195" y="12"/>
                </a:cxn>
                <a:cxn ang="0">
                  <a:pos x="174" y="6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32" y="5"/>
                </a:cxn>
                <a:cxn ang="0">
                  <a:pos x="10" y="12"/>
                </a:cxn>
                <a:cxn ang="0">
                  <a:pos x="1" y="20"/>
                </a:cxn>
                <a:cxn ang="0">
                  <a:pos x="0" y="49"/>
                </a:cxn>
                <a:cxn ang="0">
                  <a:pos x="15" y="61"/>
                </a:cxn>
                <a:cxn ang="0">
                  <a:pos x="102" y="4"/>
                </a:cxn>
                <a:cxn ang="0">
                  <a:pos x="183" y="22"/>
                </a:cxn>
                <a:cxn ang="0">
                  <a:pos x="102" y="40"/>
                </a:cxn>
                <a:cxn ang="0">
                  <a:pos x="22" y="22"/>
                </a:cxn>
                <a:cxn ang="0">
                  <a:pos x="102" y="4"/>
                </a:cxn>
              </a:cxnLst>
              <a:rect l="0" t="0" r="r" b="b"/>
              <a:pathLst>
                <a:path w="205" h="71">
                  <a:moveTo>
                    <a:pt x="15" y="61"/>
                  </a:moveTo>
                  <a:cubicBezTo>
                    <a:pt x="28" y="65"/>
                    <a:pt x="41" y="67"/>
                    <a:pt x="54" y="69"/>
                  </a:cubicBezTo>
                  <a:cubicBezTo>
                    <a:pt x="70" y="70"/>
                    <a:pt x="87" y="71"/>
                    <a:pt x="103" y="71"/>
                  </a:cubicBezTo>
                  <a:cubicBezTo>
                    <a:pt x="119" y="71"/>
                    <a:pt x="136" y="70"/>
                    <a:pt x="152" y="69"/>
                  </a:cubicBezTo>
                  <a:cubicBezTo>
                    <a:pt x="165" y="67"/>
                    <a:pt x="179" y="65"/>
                    <a:pt x="191" y="60"/>
                  </a:cubicBezTo>
                  <a:cubicBezTo>
                    <a:pt x="196" y="59"/>
                    <a:pt x="204" y="56"/>
                    <a:pt x="204" y="49"/>
                  </a:cubicBezTo>
                  <a:cubicBezTo>
                    <a:pt x="204" y="44"/>
                    <a:pt x="205" y="24"/>
                    <a:pt x="204" y="20"/>
                  </a:cubicBezTo>
                  <a:cubicBezTo>
                    <a:pt x="203" y="16"/>
                    <a:pt x="199" y="14"/>
                    <a:pt x="195" y="12"/>
                  </a:cubicBezTo>
                  <a:cubicBezTo>
                    <a:pt x="189" y="9"/>
                    <a:pt x="181" y="7"/>
                    <a:pt x="174" y="6"/>
                  </a:cubicBezTo>
                  <a:cubicBezTo>
                    <a:pt x="151" y="1"/>
                    <a:pt x="127" y="0"/>
                    <a:pt x="104" y="0"/>
                  </a:cubicBezTo>
                  <a:cubicBezTo>
                    <a:pt x="103" y="0"/>
                    <a:pt x="103" y="0"/>
                    <a:pt x="102" y="0"/>
                  </a:cubicBezTo>
                  <a:cubicBezTo>
                    <a:pt x="79" y="0"/>
                    <a:pt x="55" y="1"/>
                    <a:pt x="32" y="5"/>
                  </a:cubicBezTo>
                  <a:cubicBezTo>
                    <a:pt x="24" y="7"/>
                    <a:pt x="17" y="9"/>
                    <a:pt x="10" y="12"/>
                  </a:cubicBezTo>
                  <a:cubicBezTo>
                    <a:pt x="7" y="13"/>
                    <a:pt x="1" y="16"/>
                    <a:pt x="1" y="20"/>
                  </a:cubicBezTo>
                  <a:cubicBezTo>
                    <a:pt x="0" y="23"/>
                    <a:pt x="0" y="43"/>
                    <a:pt x="0" y="49"/>
                  </a:cubicBezTo>
                  <a:cubicBezTo>
                    <a:pt x="0" y="56"/>
                    <a:pt x="10" y="59"/>
                    <a:pt x="15" y="61"/>
                  </a:cubicBezTo>
                  <a:close/>
                  <a:moveTo>
                    <a:pt x="102" y="4"/>
                  </a:moveTo>
                  <a:cubicBezTo>
                    <a:pt x="147" y="4"/>
                    <a:pt x="183" y="12"/>
                    <a:pt x="183" y="22"/>
                  </a:cubicBezTo>
                  <a:cubicBezTo>
                    <a:pt x="183" y="32"/>
                    <a:pt x="147" y="40"/>
                    <a:pt x="102" y="40"/>
                  </a:cubicBezTo>
                  <a:cubicBezTo>
                    <a:pt x="58" y="40"/>
                    <a:pt x="22" y="32"/>
                    <a:pt x="22" y="22"/>
                  </a:cubicBezTo>
                  <a:cubicBezTo>
                    <a:pt x="22" y="12"/>
                    <a:pt x="58" y="4"/>
                    <a:pt x="10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61"/>
            <p:cNvSpPr>
              <a:spLocks/>
            </p:cNvSpPr>
            <p:nvPr/>
          </p:nvSpPr>
          <p:spPr bwMode="auto">
            <a:xfrm>
              <a:off x="3949352" y="3137444"/>
              <a:ext cx="169659" cy="6775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16" y="9"/>
                </a:cxn>
                <a:cxn ang="0">
                  <a:pos x="77" y="18"/>
                </a:cxn>
                <a:cxn ang="0">
                  <a:pos x="51" y="20"/>
                </a:cxn>
                <a:cxn ang="0">
                  <a:pos x="27" y="20"/>
                </a:cxn>
                <a:cxn ang="0">
                  <a:pos x="4" y="20"/>
                </a:cxn>
                <a:cxn ang="0">
                  <a:pos x="0" y="19"/>
                </a:cxn>
                <a:cxn ang="0">
                  <a:pos x="1" y="21"/>
                </a:cxn>
                <a:cxn ang="0">
                  <a:pos x="1" y="50"/>
                </a:cxn>
                <a:cxn ang="0">
                  <a:pos x="1" y="51"/>
                </a:cxn>
                <a:cxn ang="0">
                  <a:pos x="28" y="52"/>
                </a:cxn>
                <a:cxn ang="0">
                  <a:pos x="77" y="49"/>
                </a:cxn>
                <a:cxn ang="0">
                  <a:pos x="116" y="41"/>
                </a:cxn>
                <a:cxn ang="0">
                  <a:pos x="129" y="30"/>
                </a:cxn>
                <a:cxn ang="0">
                  <a:pos x="129" y="1"/>
                </a:cxn>
                <a:cxn ang="0">
                  <a:pos x="129" y="0"/>
                </a:cxn>
              </a:cxnLst>
              <a:rect l="0" t="0" r="r" b="b"/>
              <a:pathLst>
                <a:path w="130" h="52">
                  <a:moveTo>
                    <a:pt x="129" y="0"/>
                  </a:moveTo>
                  <a:cubicBezTo>
                    <a:pt x="128" y="5"/>
                    <a:pt x="120" y="8"/>
                    <a:pt x="116" y="9"/>
                  </a:cubicBezTo>
                  <a:cubicBezTo>
                    <a:pt x="104" y="14"/>
                    <a:pt x="90" y="16"/>
                    <a:pt x="77" y="18"/>
                  </a:cubicBezTo>
                  <a:cubicBezTo>
                    <a:pt x="68" y="19"/>
                    <a:pt x="60" y="19"/>
                    <a:pt x="51" y="20"/>
                  </a:cubicBezTo>
                  <a:cubicBezTo>
                    <a:pt x="43" y="20"/>
                    <a:pt x="35" y="20"/>
                    <a:pt x="27" y="20"/>
                  </a:cubicBezTo>
                  <a:cubicBezTo>
                    <a:pt x="19" y="20"/>
                    <a:pt x="11" y="20"/>
                    <a:pt x="4" y="20"/>
                  </a:cubicBezTo>
                  <a:cubicBezTo>
                    <a:pt x="3" y="20"/>
                    <a:pt x="1" y="19"/>
                    <a:pt x="0" y="19"/>
                  </a:cubicBezTo>
                  <a:cubicBezTo>
                    <a:pt x="0" y="20"/>
                    <a:pt x="0" y="20"/>
                    <a:pt x="1" y="21"/>
                  </a:cubicBezTo>
                  <a:cubicBezTo>
                    <a:pt x="1" y="24"/>
                    <a:pt x="1" y="44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0" y="52"/>
                    <a:pt x="19" y="52"/>
                    <a:pt x="28" y="52"/>
                  </a:cubicBezTo>
                  <a:cubicBezTo>
                    <a:pt x="44" y="52"/>
                    <a:pt x="61" y="51"/>
                    <a:pt x="77" y="49"/>
                  </a:cubicBezTo>
                  <a:cubicBezTo>
                    <a:pt x="90" y="48"/>
                    <a:pt x="104" y="46"/>
                    <a:pt x="116" y="41"/>
                  </a:cubicBezTo>
                  <a:cubicBezTo>
                    <a:pt x="121" y="39"/>
                    <a:pt x="129" y="36"/>
                    <a:pt x="129" y="30"/>
                  </a:cubicBezTo>
                  <a:cubicBezTo>
                    <a:pt x="129" y="25"/>
                    <a:pt x="130" y="5"/>
                    <a:pt x="129" y="1"/>
                  </a:cubicBezTo>
                  <a:cubicBezTo>
                    <a:pt x="129" y="1"/>
                    <a:pt x="129" y="0"/>
                    <a:pt x="12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2253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-12825" y="4702629"/>
            <a:ext cx="4236481" cy="1048742"/>
          </a:xfrm>
          <a:prstGeom prst="rect">
            <a:avLst/>
          </a:prstGeom>
          <a:solidFill>
            <a:srgbClr val="008BCA">
              <a:alpha val="54118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DOTACE</a:t>
            </a:r>
          </a:p>
        </p:txBody>
      </p:sp>
    </p:spTree>
    <p:extLst>
      <p:ext uri="{BB962C8B-B14F-4D97-AF65-F5344CB8AC3E}">
        <p14:creationId xmlns:p14="http://schemas.microsoft.com/office/powerpoint/2010/main" val="4131077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7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730944" cy="626296"/>
          </a:xfrm>
        </p:spPr>
        <p:txBody>
          <a:bodyPr>
            <a:noAutofit/>
          </a:bodyPr>
          <a:lstStyle/>
          <a:p>
            <a:r>
              <a:rPr lang="cs-CZ" sz="2667" dirty="0"/>
              <a:t>Každá osmá firma sleduje pravidelně vypisování dotačních titulů, téměř třetina příležitostně a více, jak polovina nesleduje dotace.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9200306" y="1220755"/>
            <a:ext cx="2560324" cy="466243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Fakt, že dotační tituly jsou v hledáčku téměř poloviny podnikatelů svědčí o tom, že firmy si uvědomují příležitost získat dodatečné zdroje pro svůj rozvoj a věnují tomu nemalou pozornost.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25" name="TextovéPole 24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dirty="0">
                <a:solidFill>
                  <a:srgbClr val="404040"/>
                </a:solidFill>
              </a:rPr>
              <a:t>Q1. Sledujete vypisování vhodných dotací/dotačních titulů? 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Báze: N=500</a:t>
            </a:r>
          </a:p>
        </p:txBody>
      </p:sp>
      <p:sp>
        <p:nvSpPr>
          <p:cNvPr id="6" name="Obdélník 5"/>
          <p:cNvSpPr/>
          <p:nvPr/>
        </p:nvSpPr>
        <p:spPr>
          <a:xfrm>
            <a:off x="562370" y="1220755"/>
            <a:ext cx="5649744" cy="4662439"/>
          </a:xfrm>
          <a:prstGeom prst="rect">
            <a:avLst/>
          </a:prstGeom>
          <a:blipFill dpi="0" rotWithShape="1">
            <a:blip r:embed="rId5">
              <a:alphaModFix amt="5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562370" y="1308344"/>
            <a:ext cx="564974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12 %</a:t>
            </a:r>
            <a:r>
              <a:rPr lang="cs-CZ" sz="2400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sleduje vypisování vhodných dotačních titulů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pravidelně.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562370" y="2713763"/>
            <a:ext cx="5649743" cy="126188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31 % </a:t>
            </a:r>
            <a:r>
              <a:rPr lang="cs-CZ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sleduje vypisování vhodných dotačních titulů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jen pokud k tomu má konkrétní důvod.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562370" y="4673180"/>
            <a:ext cx="5649743" cy="95410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57 %</a:t>
            </a:r>
            <a:r>
              <a:rPr lang="cs-CZ" sz="3200" b="1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nesleduje vypisování vhodných dotačních titulů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nikdy.</a:t>
            </a:r>
          </a:p>
        </p:txBody>
      </p:sp>
      <p:sp>
        <p:nvSpPr>
          <p:cNvPr id="20" name="Zaoblený obdélník 19"/>
          <p:cNvSpPr/>
          <p:nvPr/>
        </p:nvSpPr>
        <p:spPr>
          <a:xfrm>
            <a:off x="6486973" y="1235877"/>
            <a:ext cx="2438473" cy="1263578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Malé firmy od 5 do 24 zaměstnanců sledují vypisování dotací signifikantně méně než větší firmy. </a:t>
            </a:r>
          </a:p>
        </p:txBody>
      </p:sp>
      <p:grpSp>
        <p:nvGrpSpPr>
          <p:cNvPr id="22" name="Group 106"/>
          <p:cNvGrpSpPr>
            <a:grpSpLocks noChangeAspect="1"/>
          </p:cNvGrpSpPr>
          <p:nvPr/>
        </p:nvGrpSpPr>
        <p:grpSpPr>
          <a:xfrm>
            <a:off x="7202322" y="2789152"/>
            <a:ext cx="1038850" cy="1055082"/>
            <a:chOff x="1784350" y="4652963"/>
            <a:chExt cx="812800" cy="825500"/>
          </a:xfrm>
          <a:solidFill>
            <a:srgbClr val="0070C0"/>
          </a:solidFill>
        </p:grpSpPr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2082800" y="4652963"/>
              <a:ext cx="514350" cy="539750"/>
            </a:xfrm>
            <a:custGeom>
              <a:avLst/>
              <a:gdLst/>
              <a:ahLst/>
              <a:cxnLst>
                <a:cxn ang="0">
                  <a:pos x="164" y="0"/>
                </a:cxn>
                <a:cxn ang="0">
                  <a:pos x="132" y="2"/>
                </a:cxn>
                <a:cxn ang="0">
                  <a:pos x="102" y="12"/>
                </a:cxn>
                <a:cxn ang="0">
                  <a:pos x="74" y="26"/>
                </a:cxn>
                <a:cxn ang="0">
                  <a:pos x="50" y="46"/>
                </a:cxn>
                <a:cxn ang="0">
                  <a:pos x="32" y="70"/>
                </a:cxn>
                <a:cxn ang="0">
                  <a:pos x="16" y="96"/>
                </a:cxn>
                <a:cxn ang="0">
                  <a:pos x="8" y="126"/>
                </a:cxn>
                <a:cxn ang="0">
                  <a:pos x="4" y="158"/>
                </a:cxn>
                <a:cxn ang="0">
                  <a:pos x="4" y="174"/>
                </a:cxn>
                <a:cxn ang="0">
                  <a:pos x="10" y="202"/>
                </a:cxn>
                <a:cxn ang="0">
                  <a:pos x="20" y="228"/>
                </a:cxn>
                <a:cxn ang="0">
                  <a:pos x="42" y="262"/>
                </a:cxn>
                <a:cxn ang="0">
                  <a:pos x="36" y="340"/>
                </a:cxn>
                <a:cxn ang="0">
                  <a:pos x="82" y="294"/>
                </a:cxn>
                <a:cxn ang="0">
                  <a:pos x="120" y="312"/>
                </a:cxn>
                <a:cxn ang="0">
                  <a:pos x="164" y="318"/>
                </a:cxn>
                <a:cxn ang="0">
                  <a:pos x="180" y="318"/>
                </a:cxn>
                <a:cxn ang="0">
                  <a:pos x="212" y="310"/>
                </a:cxn>
                <a:cxn ang="0">
                  <a:pos x="240" y="298"/>
                </a:cxn>
                <a:cxn ang="0">
                  <a:pos x="266" y="282"/>
                </a:cxn>
                <a:cxn ang="0">
                  <a:pos x="288" y="260"/>
                </a:cxn>
                <a:cxn ang="0">
                  <a:pos x="304" y="234"/>
                </a:cxn>
                <a:cxn ang="0">
                  <a:pos x="316" y="206"/>
                </a:cxn>
                <a:cxn ang="0">
                  <a:pos x="322" y="174"/>
                </a:cxn>
                <a:cxn ang="0">
                  <a:pos x="324" y="158"/>
                </a:cxn>
                <a:cxn ang="0">
                  <a:pos x="320" y="126"/>
                </a:cxn>
                <a:cxn ang="0">
                  <a:pos x="312" y="96"/>
                </a:cxn>
                <a:cxn ang="0">
                  <a:pos x="296" y="70"/>
                </a:cxn>
                <a:cxn ang="0">
                  <a:pos x="276" y="46"/>
                </a:cxn>
                <a:cxn ang="0">
                  <a:pos x="254" y="26"/>
                </a:cxn>
                <a:cxn ang="0">
                  <a:pos x="226" y="12"/>
                </a:cxn>
                <a:cxn ang="0">
                  <a:pos x="196" y="2"/>
                </a:cxn>
                <a:cxn ang="0">
                  <a:pos x="164" y="0"/>
                </a:cxn>
                <a:cxn ang="0">
                  <a:pos x="164" y="272"/>
                </a:cxn>
                <a:cxn ang="0">
                  <a:pos x="140" y="270"/>
                </a:cxn>
                <a:cxn ang="0">
                  <a:pos x="100" y="254"/>
                </a:cxn>
                <a:cxn ang="0">
                  <a:pos x="70" y="222"/>
                </a:cxn>
                <a:cxn ang="0">
                  <a:pos x="52" y="182"/>
                </a:cxn>
                <a:cxn ang="0">
                  <a:pos x="50" y="158"/>
                </a:cxn>
                <a:cxn ang="0">
                  <a:pos x="58" y="114"/>
                </a:cxn>
                <a:cxn ang="0">
                  <a:pos x="84" y="78"/>
                </a:cxn>
                <a:cxn ang="0">
                  <a:pos x="120" y="54"/>
                </a:cxn>
                <a:cxn ang="0">
                  <a:pos x="164" y="44"/>
                </a:cxn>
                <a:cxn ang="0">
                  <a:pos x="186" y="48"/>
                </a:cxn>
                <a:cxn ang="0">
                  <a:pos x="228" y="64"/>
                </a:cxn>
                <a:cxn ang="0">
                  <a:pos x="258" y="94"/>
                </a:cxn>
                <a:cxn ang="0">
                  <a:pos x="276" y="136"/>
                </a:cxn>
                <a:cxn ang="0">
                  <a:pos x="278" y="158"/>
                </a:cxn>
                <a:cxn ang="0">
                  <a:pos x="270" y="202"/>
                </a:cxn>
                <a:cxn ang="0">
                  <a:pos x="244" y="240"/>
                </a:cxn>
                <a:cxn ang="0">
                  <a:pos x="208" y="264"/>
                </a:cxn>
                <a:cxn ang="0">
                  <a:pos x="164" y="272"/>
                </a:cxn>
              </a:cxnLst>
              <a:rect l="0" t="0" r="r" b="b"/>
              <a:pathLst>
                <a:path w="324" h="340">
                  <a:moveTo>
                    <a:pt x="164" y="0"/>
                  </a:moveTo>
                  <a:lnTo>
                    <a:pt x="164" y="0"/>
                  </a:lnTo>
                  <a:lnTo>
                    <a:pt x="148" y="0"/>
                  </a:lnTo>
                  <a:lnTo>
                    <a:pt x="132" y="2"/>
                  </a:lnTo>
                  <a:lnTo>
                    <a:pt x="116" y="6"/>
                  </a:lnTo>
                  <a:lnTo>
                    <a:pt x="102" y="12"/>
                  </a:lnTo>
                  <a:lnTo>
                    <a:pt x="88" y="18"/>
                  </a:lnTo>
                  <a:lnTo>
                    <a:pt x="74" y="26"/>
                  </a:lnTo>
                  <a:lnTo>
                    <a:pt x="62" y="36"/>
                  </a:lnTo>
                  <a:lnTo>
                    <a:pt x="50" y="46"/>
                  </a:lnTo>
                  <a:lnTo>
                    <a:pt x="40" y="58"/>
                  </a:lnTo>
                  <a:lnTo>
                    <a:pt x="32" y="70"/>
                  </a:lnTo>
                  <a:lnTo>
                    <a:pt x="24" y="82"/>
                  </a:lnTo>
                  <a:lnTo>
                    <a:pt x="16" y="96"/>
                  </a:lnTo>
                  <a:lnTo>
                    <a:pt x="12" y="112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4" y="158"/>
                  </a:lnTo>
                  <a:lnTo>
                    <a:pt x="4" y="158"/>
                  </a:lnTo>
                  <a:lnTo>
                    <a:pt x="4" y="174"/>
                  </a:lnTo>
                  <a:lnTo>
                    <a:pt x="6" y="188"/>
                  </a:lnTo>
                  <a:lnTo>
                    <a:pt x="10" y="202"/>
                  </a:lnTo>
                  <a:lnTo>
                    <a:pt x="14" y="214"/>
                  </a:lnTo>
                  <a:lnTo>
                    <a:pt x="20" y="228"/>
                  </a:lnTo>
                  <a:lnTo>
                    <a:pt x="26" y="240"/>
                  </a:lnTo>
                  <a:lnTo>
                    <a:pt x="42" y="262"/>
                  </a:lnTo>
                  <a:lnTo>
                    <a:pt x="0" y="302"/>
                  </a:lnTo>
                  <a:lnTo>
                    <a:pt x="36" y="340"/>
                  </a:lnTo>
                  <a:lnTo>
                    <a:pt x="82" y="294"/>
                  </a:lnTo>
                  <a:lnTo>
                    <a:pt x="82" y="294"/>
                  </a:lnTo>
                  <a:lnTo>
                    <a:pt x="100" y="304"/>
                  </a:lnTo>
                  <a:lnTo>
                    <a:pt x="120" y="312"/>
                  </a:lnTo>
                  <a:lnTo>
                    <a:pt x="142" y="316"/>
                  </a:lnTo>
                  <a:lnTo>
                    <a:pt x="164" y="318"/>
                  </a:lnTo>
                  <a:lnTo>
                    <a:pt x="164" y="318"/>
                  </a:lnTo>
                  <a:lnTo>
                    <a:pt x="180" y="318"/>
                  </a:lnTo>
                  <a:lnTo>
                    <a:pt x="196" y="314"/>
                  </a:lnTo>
                  <a:lnTo>
                    <a:pt x="212" y="310"/>
                  </a:lnTo>
                  <a:lnTo>
                    <a:pt x="226" y="306"/>
                  </a:lnTo>
                  <a:lnTo>
                    <a:pt x="240" y="298"/>
                  </a:lnTo>
                  <a:lnTo>
                    <a:pt x="254" y="290"/>
                  </a:lnTo>
                  <a:lnTo>
                    <a:pt x="266" y="282"/>
                  </a:lnTo>
                  <a:lnTo>
                    <a:pt x="276" y="272"/>
                  </a:lnTo>
                  <a:lnTo>
                    <a:pt x="288" y="260"/>
                  </a:lnTo>
                  <a:lnTo>
                    <a:pt x="296" y="248"/>
                  </a:lnTo>
                  <a:lnTo>
                    <a:pt x="304" y="234"/>
                  </a:lnTo>
                  <a:lnTo>
                    <a:pt x="312" y="220"/>
                  </a:lnTo>
                  <a:lnTo>
                    <a:pt x="316" y="206"/>
                  </a:lnTo>
                  <a:lnTo>
                    <a:pt x="320" y="190"/>
                  </a:lnTo>
                  <a:lnTo>
                    <a:pt x="322" y="174"/>
                  </a:lnTo>
                  <a:lnTo>
                    <a:pt x="324" y="158"/>
                  </a:lnTo>
                  <a:lnTo>
                    <a:pt x="324" y="158"/>
                  </a:lnTo>
                  <a:lnTo>
                    <a:pt x="322" y="142"/>
                  </a:lnTo>
                  <a:lnTo>
                    <a:pt x="320" y="126"/>
                  </a:lnTo>
                  <a:lnTo>
                    <a:pt x="316" y="112"/>
                  </a:lnTo>
                  <a:lnTo>
                    <a:pt x="312" y="96"/>
                  </a:lnTo>
                  <a:lnTo>
                    <a:pt x="304" y="82"/>
                  </a:lnTo>
                  <a:lnTo>
                    <a:pt x="296" y="70"/>
                  </a:lnTo>
                  <a:lnTo>
                    <a:pt x="288" y="58"/>
                  </a:lnTo>
                  <a:lnTo>
                    <a:pt x="276" y="46"/>
                  </a:lnTo>
                  <a:lnTo>
                    <a:pt x="266" y="36"/>
                  </a:lnTo>
                  <a:lnTo>
                    <a:pt x="254" y="26"/>
                  </a:lnTo>
                  <a:lnTo>
                    <a:pt x="240" y="18"/>
                  </a:lnTo>
                  <a:lnTo>
                    <a:pt x="226" y="12"/>
                  </a:lnTo>
                  <a:lnTo>
                    <a:pt x="212" y="6"/>
                  </a:lnTo>
                  <a:lnTo>
                    <a:pt x="196" y="2"/>
                  </a:lnTo>
                  <a:lnTo>
                    <a:pt x="180" y="0"/>
                  </a:lnTo>
                  <a:lnTo>
                    <a:pt x="164" y="0"/>
                  </a:lnTo>
                  <a:lnTo>
                    <a:pt x="164" y="0"/>
                  </a:lnTo>
                  <a:close/>
                  <a:moveTo>
                    <a:pt x="164" y="272"/>
                  </a:moveTo>
                  <a:lnTo>
                    <a:pt x="164" y="272"/>
                  </a:lnTo>
                  <a:lnTo>
                    <a:pt x="140" y="270"/>
                  </a:lnTo>
                  <a:lnTo>
                    <a:pt x="120" y="264"/>
                  </a:lnTo>
                  <a:lnTo>
                    <a:pt x="100" y="254"/>
                  </a:lnTo>
                  <a:lnTo>
                    <a:pt x="84" y="240"/>
                  </a:lnTo>
                  <a:lnTo>
                    <a:pt x="70" y="222"/>
                  </a:lnTo>
                  <a:lnTo>
                    <a:pt x="58" y="202"/>
                  </a:lnTo>
                  <a:lnTo>
                    <a:pt x="52" y="182"/>
                  </a:lnTo>
                  <a:lnTo>
                    <a:pt x="50" y="158"/>
                  </a:lnTo>
                  <a:lnTo>
                    <a:pt x="50" y="158"/>
                  </a:lnTo>
                  <a:lnTo>
                    <a:pt x="52" y="136"/>
                  </a:lnTo>
                  <a:lnTo>
                    <a:pt x="58" y="114"/>
                  </a:lnTo>
                  <a:lnTo>
                    <a:pt x="70" y="94"/>
                  </a:lnTo>
                  <a:lnTo>
                    <a:pt x="84" y="78"/>
                  </a:lnTo>
                  <a:lnTo>
                    <a:pt x="100" y="64"/>
                  </a:lnTo>
                  <a:lnTo>
                    <a:pt x="120" y="54"/>
                  </a:lnTo>
                  <a:lnTo>
                    <a:pt x="140" y="48"/>
                  </a:lnTo>
                  <a:lnTo>
                    <a:pt x="164" y="44"/>
                  </a:lnTo>
                  <a:lnTo>
                    <a:pt x="164" y="44"/>
                  </a:lnTo>
                  <a:lnTo>
                    <a:pt x="186" y="48"/>
                  </a:lnTo>
                  <a:lnTo>
                    <a:pt x="208" y="54"/>
                  </a:lnTo>
                  <a:lnTo>
                    <a:pt x="228" y="64"/>
                  </a:lnTo>
                  <a:lnTo>
                    <a:pt x="244" y="78"/>
                  </a:lnTo>
                  <a:lnTo>
                    <a:pt x="258" y="94"/>
                  </a:lnTo>
                  <a:lnTo>
                    <a:pt x="270" y="114"/>
                  </a:lnTo>
                  <a:lnTo>
                    <a:pt x="276" y="136"/>
                  </a:lnTo>
                  <a:lnTo>
                    <a:pt x="278" y="158"/>
                  </a:lnTo>
                  <a:lnTo>
                    <a:pt x="278" y="158"/>
                  </a:lnTo>
                  <a:lnTo>
                    <a:pt x="276" y="182"/>
                  </a:lnTo>
                  <a:lnTo>
                    <a:pt x="270" y="202"/>
                  </a:lnTo>
                  <a:lnTo>
                    <a:pt x="258" y="222"/>
                  </a:lnTo>
                  <a:lnTo>
                    <a:pt x="244" y="240"/>
                  </a:lnTo>
                  <a:lnTo>
                    <a:pt x="228" y="254"/>
                  </a:lnTo>
                  <a:lnTo>
                    <a:pt x="208" y="264"/>
                  </a:lnTo>
                  <a:lnTo>
                    <a:pt x="186" y="270"/>
                  </a:lnTo>
                  <a:lnTo>
                    <a:pt x="164" y="272"/>
                  </a:lnTo>
                  <a:lnTo>
                    <a:pt x="164" y="2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2187575" y="4754563"/>
              <a:ext cx="180975" cy="180975"/>
            </a:xfrm>
            <a:custGeom>
              <a:avLst/>
              <a:gdLst/>
              <a:ahLst/>
              <a:cxnLst>
                <a:cxn ang="0">
                  <a:pos x="106" y="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6" y="4"/>
                </a:cxn>
                <a:cxn ang="0">
                  <a:pos x="66" y="10"/>
                </a:cxn>
                <a:cxn ang="0">
                  <a:pos x="48" y="20"/>
                </a:cxn>
                <a:cxn ang="0">
                  <a:pos x="32" y="32"/>
                </a:cxn>
                <a:cxn ang="0">
                  <a:pos x="20" y="48"/>
                </a:cxn>
                <a:cxn ang="0">
                  <a:pos x="10" y="66"/>
                </a:cxn>
                <a:cxn ang="0">
                  <a:pos x="2" y="86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0" y="110"/>
                </a:cxn>
                <a:cxn ang="0">
                  <a:pos x="2" y="112"/>
                </a:cxn>
                <a:cxn ang="0">
                  <a:pos x="4" y="114"/>
                </a:cxn>
                <a:cxn ang="0">
                  <a:pos x="8" y="114"/>
                </a:cxn>
                <a:cxn ang="0">
                  <a:pos x="8" y="114"/>
                </a:cxn>
                <a:cxn ang="0">
                  <a:pos x="12" y="114"/>
                </a:cxn>
                <a:cxn ang="0">
                  <a:pos x="14" y="112"/>
                </a:cxn>
                <a:cxn ang="0">
                  <a:pos x="16" y="110"/>
                </a:cxn>
                <a:cxn ang="0">
                  <a:pos x="16" y="106"/>
                </a:cxn>
                <a:cxn ang="0">
                  <a:pos x="16" y="106"/>
                </a:cxn>
                <a:cxn ang="0">
                  <a:pos x="16" y="106"/>
                </a:cxn>
                <a:cxn ang="0">
                  <a:pos x="20" y="90"/>
                </a:cxn>
                <a:cxn ang="0">
                  <a:pos x="26" y="74"/>
                </a:cxn>
                <a:cxn ang="0">
                  <a:pos x="34" y="58"/>
                </a:cxn>
                <a:cxn ang="0">
                  <a:pos x="44" y="46"/>
                </a:cxn>
                <a:cxn ang="0">
                  <a:pos x="58" y="34"/>
                </a:cxn>
                <a:cxn ang="0">
                  <a:pos x="72" y="26"/>
                </a:cxn>
                <a:cxn ang="0">
                  <a:pos x="88" y="20"/>
                </a:cxn>
                <a:cxn ang="0">
                  <a:pos x="106" y="18"/>
                </a:cxn>
                <a:cxn ang="0">
                  <a:pos x="106" y="18"/>
                </a:cxn>
                <a:cxn ang="0">
                  <a:pos x="106" y="18"/>
                </a:cxn>
                <a:cxn ang="0">
                  <a:pos x="110" y="16"/>
                </a:cxn>
                <a:cxn ang="0">
                  <a:pos x="112" y="14"/>
                </a:cxn>
                <a:cxn ang="0">
                  <a:pos x="114" y="12"/>
                </a:cxn>
                <a:cxn ang="0">
                  <a:pos x="114" y="8"/>
                </a:cxn>
                <a:cxn ang="0">
                  <a:pos x="114" y="8"/>
                </a:cxn>
                <a:cxn ang="0">
                  <a:pos x="114" y="6"/>
                </a:cxn>
                <a:cxn ang="0">
                  <a:pos x="112" y="2"/>
                </a:cxn>
                <a:cxn ang="0">
                  <a:pos x="110" y="0"/>
                </a:cxn>
                <a:cxn ang="0">
                  <a:pos x="106" y="0"/>
                </a:cxn>
                <a:cxn ang="0">
                  <a:pos x="106" y="0"/>
                </a:cxn>
              </a:cxnLst>
              <a:rect l="0" t="0" r="r" b="b"/>
              <a:pathLst>
                <a:path w="114" h="114">
                  <a:moveTo>
                    <a:pt x="106" y="0"/>
                  </a:moveTo>
                  <a:lnTo>
                    <a:pt x="106" y="0"/>
                  </a:lnTo>
                  <a:lnTo>
                    <a:pt x="106" y="0"/>
                  </a:lnTo>
                  <a:lnTo>
                    <a:pt x="86" y="4"/>
                  </a:lnTo>
                  <a:lnTo>
                    <a:pt x="66" y="10"/>
                  </a:lnTo>
                  <a:lnTo>
                    <a:pt x="48" y="20"/>
                  </a:lnTo>
                  <a:lnTo>
                    <a:pt x="32" y="32"/>
                  </a:lnTo>
                  <a:lnTo>
                    <a:pt x="20" y="48"/>
                  </a:lnTo>
                  <a:lnTo>
                    <a:pt x="10" y="66"/>
                  </a:lnTo>
                  <a:lnTo>
                    <a:pt x="2" y="8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10"/>
                  </a:lnTo>
                  <a:lnTo>
                    <a:pt x="2" y="112"/>
                  </a:lnTo>
                  <a:lnTo>
                    <a:pt x="4" y="114"/>
                  </a:lnTo>
                  <a:lnTo>
                    <a:pt x="8" y="114"/>
                  </a:lnTo>
                  <a:lnTo>
                    <a:pt x="8" y="114"/>
                  </a:lnTo>
                  <a:lnTo>
                    <a:pt x="12" y="114"/>
                  </a:lnTo>
                  <a:lnTo>
                    <a:pt x="14" y="112"/>
                  </a:lnTo>
                  <a:lnTo>
                    <a:pt x="16" y="110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20" y="90"/>
                  </a:lnTo>
                  <a:lnTo>
                    <a:pt x="26" y="74"/>
                  </a:lnTo>
                  <a:lnTo>
                    <a:pt x="34" y="58"/>
                  </a:lnTo>
                  <a:lnTo>
                    <a:pt x="44" y="46"/>
                  </a:lnTo>
                  <a:lnTo>
                    <a:pt x="58" y="34"/>
                  </a:lnTo>
                  <a:lnTo>
                    <a:pt x="72" y="26"/>
                  </a:lnTo>
                  <a:lnTo>
                    <a:pt x="88" y="20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10" y="16"/>
                  </a:lnTo>
                  <a:lnTo>
                    <a:pt x="112" y="14"/>
                  </a:lnTo>
                  <a:lnTo>
                    <a:pt x="114" y="12"/>
                  </a:lnTo>
                  <a:lnTo>
                    <a:pt x="114" y="8"/>
                  </a:lnTo>
                  <a:lnTo>
                    <a:pt x="114" y="8"/>
                  </a:lnTo>
                  <a:lnTo>
                    <a:pt x="114" y="6"/>
                  </a:lnTo>
                  <a:lnTo>
                    <a:pt x="112" y="2"/>
                  </a:lnTo>
                  <a:lnTo>
                    <a:pt x="110" y="0"/>
                  </a:lnTo>
                  <a:lnTo>
                    <a:pt x="106" y="0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1784350" y="5135563"/>
              <a:ext cx="349250" cy="342900"/>
            </a:xfrm>
            <a:custGeom>
              <a:avLst/>
              <a:gdLst/>
              <a:ahLst/>
              <a:cxnLst>
                <a:cxn ang="0">
                  <a:pos x="14" y="138"/>
                </a:cxn>
                <a:cxn ang="0">
                  <a:pos x="14" y="138"/>
                </a:cxn>
                <a:cxn ang="0">
                  <a:pos x="8" y="146"/>
                </a:cxn>
                <a:cxn ang="0">
                  <a:pos x="4" y="152"/>
                </a:cxn>
                <a:cxn ang="0">
                  <a:pos x="2" y="162"/>
                </a:cxn>
                <a:cxn ang="0">
                  <a:pos x="0" y="170"/>
                </a:cxn>
                <a:cxn ang="0">
                  <a:pos x="2" y="178"/>
                </a:cxn>
                <a:cxn ang="0">
                  <a:pos x="4" y="188"/>
                </a:cxn>
                <a:cxn ang="0">
                  <a:pos x="8" y="196"/>
                </a:cxn>
                <a:cxn ang="0">
                  <a:pos x="14" y="202"/>
                </a:cxn>
                <a:cxn ang="0">
                  <a:pos x="14" y="202"/>
                </a:cxn>
                <a:cxn ang="0">
                  <a:pos x="20" y="208"/>
                </a:cxn>
                <a:cxn ang="0">
                  <a:pos x="28" y="212"/>
                </a:cxn>
                <a:cxn ang="0">
                  <a:pos x="38" y="216"/>
                </a:cxn>
                <a:cxn ang="0">
                  <a:pos x="46" y="216"/>
                </a:cxn>
                <a:cxn ang="0">
                  <a:pos x="54" y="216"/>
                </a:cxn>
                <a:cxn ang="0">
                  <a:pos x="64" y="214"/>
                </a:cxn>
                <a:cxn ang="0">
                  <a:pos x="72" y="210"/>
                </a:cxn>
                <a:cxn ang="0">
                  <a:pos x="78" y="204"/>
                </a:cxn>
                <a:cxn ang="0">
                  <a:pos x="220" y="66"/>
                </a:cxn>
                <a:cxn ang="0">
                  <a:pos x="156" y="0"/>
                </a:cxn>
                <a:cxn ang="0">
                  <a:pos x="14" y="138"/>
                </a:cxn>
              </a:cxnLst>
              <a:rect l="0" t="0" r="r" b="b"/>
              <a:pathLst>
                <a:path w="220" h="216">
                  <a:moveTo>
                    <a:pt x="14" y="138"/>
                  </a:moveTo>
                  <a:lnTo>
                    <a:pt x="14" y="138"/>
                  </a:lnTo>
                  <a:lnTo>
                    <a:pt x="8" y="146"/>
                  </a:lnTo>
                  <a:lnTo>
                    <a:pt x="4" y="152"/>
                  </a:lnTo>
                  <a:lnTo>
                    <a:pt x="2" y="162"/>
                  </a:lnTo>
                  <a:lnTo>
                    <a:pt x="0" y="170"/>
                  </a:lnTo>
                  <a:lnTo>
                    <a:pt x="2" y="178"/>
                  </a:lnTo>
                  <a:lnTo>
                    <a:pt x="4" y="188"/>
                  </a:lnTo>
                  <a:lnTo>
                    <a:pt x="8" y="196"/>
                  </a:lnTo>
                  <a:lnTo>
                    <a:pt x="14" y="202"/>
                  </a:lnTo>
                  <a:lnTo>
                    <a:pt x="14" y="202"/>
                  </a:lnTo>
                  <a:lnTo>
                    <a:pt x="20" y="208"/>
                  </a:lnTo>
                  <a:lnTo>
                    <a:pt x="28" y="212"/>
                  </a:lnTo>
                  <a:lnTo>
                    <a:pt x="38" y="216"/>
                  </a:lnTo>
                  <a:lnTo>
                    <a:pt x="46" y="216"/>
                  </a:lnTo>
                  <a:lnTo>
                    <a:pt x="54" y="216"/>
                  </a:lnTo>
                  <a:lnTo>
                    <a:pt x="64" y="214"/>
                  </a:lnTo>
                  <a:lnTo>
                    <a:pt x="72" y="210"/>
                  </a:lnTo>
                  <a:lnTo>
                    <a:pt x="78" y="204"/>
                  </a:lnTo>
                  <a:lnTo>
                    <a:pt x="220" y="66"/>
                  </a:lnTo>
                  <a:lnTo>
                    <a:pt x="156" y="0"/>
                  </a:lnTo>
                  <a:lnTo>
                    <a:pt x="14" y="1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8" name="Zaoblený obdélník 27"/>
          <p:cNvSpPr/>
          <p:nvPr/>
        </p:nvSpPr>
        <p:spPr>
          <a:xfrm>
            <a:off x="6502511" y="3938037"/>
            <a:ext cx="2438473" cy="79996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60 % firem, které sledují dotace pravidelně, o ně již také opakovaně žádali.</a:t>
            </a:r>
          </a:p>
        </p:txBody>
      </p:sp>
      <p:sp>
        <p:nvSpPr>
          <p:cNvPr id="29" name="Zaoblený obdélník 28"/>
          <p:cNvSpPr/>
          <p:nvPr/>
        </p:nvSpPr>
        <p:spPr>
          <a:xfrm>
            <a:off x="6502511" y="5113036"/>
            <a:ext cx="2438473" cy="76047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21 % firem, které dotační tituly nesledují, o dotaci již někdy žádali.</a:t>
            </a:r>
          </a:p>
        </p:txBody>
      </p:sp>
    </p:spTree>
    <p:extLst>
      <p:ext uri="{BB962C8B-B14F-4D97-AF65-F5344CB8AC3E}">
        <p14:creationId xmlns:p14="http://schemas.microsoft.com/office/powerpoint/2010/main" val="4009065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8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34007" y="8475"/>
            <a:ext cx="10090452" cy="626296"/>
          </a:xfrm>
        </p:spPr>
        <p:txBody>
          <a:bodyPr>
            <a:noAutofit/>
          </a:bodyPr>
          <a:lstStyle/>
          <a:p>
            <a:r>
              <a:rPr lang="cs-CZ" sz="2667" dirty="0"/>
              <a:t>39 % malých a středních firem alespoň jednou žádalo o dotace. Pravidelně žádá o dotace třetina firem s 50 až 250 zaměstnanci.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69809" y="6169776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dirty="0">
                <a:solidFill>
                  <a:srgbClr val="404040"/>
                </a:solidFill>
                <a:latin typeface="Calibri"/>
              </a:rPr>
              <a:t>Q2. Žádali jste ve Vaší firmě již někdy o dotaci či grant? 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Báze: N=500, 5-24 zam. N= 331, 25-49 zam. N= 88, 50-250 zam. N=81, Ano, pravidelně N=60, Ano</a:t>
            </a:r>
            <a:r>
              <a:rPr lang="cs-CZ" sz="1100" i="1" kern="0" dirty="0">
                <a:solidFill>
                  <a:srgbClr val="404040"/>
                </a:solidFill>
              </a:rPr>
              <a:t>, pokud k tomu mám konkrétní důvod N=153, Ne N=287</a:t>
            </a:r>
            <a:endParaRPr lang="cs-CZ" sz="1100" i="1" kern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" name="Zaoblený obdélník 26"/>
          <p:cNvSpPr/>
          <p:nvPr/>
        </p:nvSpPr>
        <p:spPr>
          <a:xfrm>
            <a:off x="9200307" y="1903194"/>
            <a:ext cx="2560324" cy="3351245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Je patrné, že zatímco pro třetinu středně velkých firem se dotace začínají stávat pravidelným zdrojem, pro mikro a malé firmy se jedná pouze o příležitostnou podporu.</a:t>
            </a:r>
          </a:p>
          <a:p>
            <a:pPr algn="ctr" defTabSz="1219170"/>
            <a:endParaRPr lang="cs-CZ" sz="1600" b="1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493515" y="1106514"/>
            <a:ext cx="8706792" cy="206210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39 %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žádalo o dotaci či grant </a:t>
            </a:r>
            <a:r>
              <a:rPr lang="cs-CZ" sz="32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alespoň jednou</a:t>
            </a:r>
          </a:p>
          <a:p>
            <a:r>
              <a:rPr lang="cs-CZ" sz="26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   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22 %</a:t>
            </a:r>
            <a:r>
              <a:rPr lang="cs-CZ" sz="32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žádá o dotaci či grant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opakovaně</a:t>
            </a:r>
          </a:p>
          <a:p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     17 %</a:t>
            </a:r>
            <a:r>
              <a:rPr lang="cs-CZ" sz="2400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žádalo o dotaci či grant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jednou</a:t>
            </a:r>
          </a:p>
          <a:p>
            <a:r>
              <a:rPr lang="cs-CZ" sz="32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61 %</a:t>
            </a:r>
            <a:r>
              <a:rPr lang="cs-CZ" sz="4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nežádalo o dotaci či grant </a:t>
            </a:r>
            <a:r>
              <a:rPr lang="cs-CZ" sz="32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nikdy</a:t>
            </a:r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185069"/>
              </p:ext>
            </p:extLst>
          </p:nvPr>
        </p:nvGraphicFramePr>
        <p:xfrm>
          <a:off x="587372" y="4153988"/>
          <a:ext cx="8079192" cy="1800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899">
                  <a:extLst>
                    <a:ext uri="{9D8B030D-6E8A-4147-A177-3AD203B41FA5}">
                      <a16:colId xmlns:a16="http://schemas.microsoft.com/office/drawing/2014/main" val="3050540236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2783136517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3782603670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1853272050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592094954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3222658609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739645934"/>
                    </a:ext>
                  </a:extLst>
                </a:gridCol>
                <a:gridCol w="1009899">
                  <a:extLst>
                    <a:ext uri="{9D8B030D-6E8A-4147-A177-3AD203B41FA5}">
                      <a16:colId xmlns:a16="http://schemas.microsoft.com/office/drawing/2014/main" val="1480808097"/>
                    </a:ext>
                  </a:extLst>
                </a:gridCol>
              </a:tblGrid>
              <a:tr h="317224">
                <a:tc rowSpan="2" gridSpan="2">
                  <a:txBody>
                    <a:bodyPr/>
                    <a:lstStyle/>
                    <a:p>
                      <a:endParaRPr lang="cs-CZ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Počet zaměstnanců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Sledujete vypisování vhodných dotačních titulů?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728161"/>
                  </a:ext>
                </a:extLst>
              </a:tr>
              <a:tr h="447845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5-24 zam.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25-49 zam.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50-250 zam.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Ano, pravidelně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Ano, pokud k tomu mám konkrétní důvod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102144"/>
                  </a:ext>
                </a:extLst>
              </a:tr>
              <a:tr h="317224">
                <a:tc rowSpan="3"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i="1" dirty="0">
                          <a:solidFill>
                            <a:srgbClr val="404040"/>
                          </a:solidFill>
                          <a:latin typeface="+mn-lt"/>
                        </a:rPr>
                        <a:t>Žádali jste ve Vaší firmě již někdy o dotaci či grant? </a:t>
                      </a:r>
                    </a:p>
                    <a:p>
                      <a:endParaRPr lang="cs-CZ" sz="1100" b="1" dirty="0"/>
                    </a:p>
                  </a:txBody>
                  <a:tcPr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Ano, opakovaně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9 %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19 %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32 %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375650"/>
                  </a:ext>
                </a:extLst>
              </a:tr>
              <a:tr h="317224">
                <a:tc vMerge="1">
                  <a:txBody>
                    <a:bodyPr/>
                    <a:lstStyle/>
                    <a:p>
                      <a:endParaRPr lang="cs-CZ" sz="14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Ano, jednou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27 %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36 %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25 %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012695"/>
                  </a:ext>
                </a:extLst>
              </a:tr>
              <a:tr h="227033">
                <a:tc vMerge="1">
                  <a:txBody>
                    <a:bodyPr/>
                    <a:lstStyle/>
                    <a:p>
                      <a:endParaRPr lang="cs-CZ" sz="14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64 %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44 %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43 %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489279"/>
                  </a:ext>
                </a:extLst>
              </a:tr>
            </a:tbl>
          </a:graphicData>
        </a:graphic>
      </p:graphicFrame>
      <p:sp>
        <p:nvSpPr>
          <p:cNvPr id="7" name="Ovál 6"/>
          <p:cNvSpPr/>
          <p:nvPr/>
        </p:nvSpPr>
        <p:spPr>
          <a:xfrm>
            <a:off x="5939246" y="5077098"/>
            <a:ext cx="418011" cy="20029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13" name="Ovál 12"/>
          <p:cNvSpPr/>
          <p:nvPr/>
        </p:nvSpPr>
        <p:spPr>
          <a:xfrm>
            <a:off x="7937863" y="5735464"/>
            <a:ext cx="418011" cy="20029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14" name="Ovál 13"/>
          <p:cNvSpPr/>
          <p:nvPr/>
        </p:nvSpPr>
        <p:spPr>
          <a:xfrm>
            <a:off x="4940976" y="5054142"/>
            <a:ext cx="418011" cy="20029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493514" y="3769210"/>
            <a:ext cx="575924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Třídění podle velikosti firmy a sledování dotačních titulů</a:t>
            </a:r>
          </a:p>
        </p:txBody>
      </p:sp>
      <p:sp>
        <p:nvSpPr>
          <p:cNvPr id="16" name="Ovál 15"/>
          <p:cNvSpPr/>
          <p:nvPr/>
        </p:nvSpPr>
        <p:spPr>
          <a:xfrm>
            <a:off x="2892128" y="5726755"/>
            <a:ext cx="418011" cy="20029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44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Zástupný symbol pro obsah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481519"/>
              </p:ext>
            </p:extLst>
          </p:nvPr>
        </p:nvGraphicFramePr>
        <p:xfrm>
          <a:off x="551513" y="1683154"/>
          <a:ext cx="3485654" cy="296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9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730944" cy="626296"/>
          </a:xfrm>
        </p:spPr>
        <p:txBody>
          <a:bodyPr>
            <a:noAutofit/>
          </a:bodyPr>
          <a:lstStyle/>
          <a:p>
            <a:r>
              <a:rPr lang="cs-CZ" sz="2667" dirty="0"/>
              <a:t>Z celkového počtu žádostí o dotace končí 66 % obvykle úspěchem. Úspěšnější se ukázaly být žádosti vypracované samostatně firmou.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69809" y="6169776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dirty="0">
                <a:solidFill>
                  <a:srgbClr val="404040"/>
                </a:solidFill>
                <a:latin typeface="Calibri"/>
              </a:rPr>
              <a:t>Q10a. Jaká je Vaše úspěšnost při čerpání dotací a grantů? Q10b. Získali jste dotaci, o kterou jste žádali? 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Báze: Žádali o jednu dotaci N= 86, Žádali o dotaci opakovaně N= 108, Žádali o dotaci N=194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9200306" y="1220755"/>
            <a:ext cx="2560324" cy="466243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endParaRPr lang="cs-CZ" sz="1600" b="1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Dvě třetiny úspěšných žádostí je nad očekávání vysoké číslo, ještě překvapivější je fakt, že se tak daří i firmám žádajícím poprvé. Je patrné rovněž to, že se firmy nemusí bát vyřizovat si žádost samy, úspěšnost je velmi dobrá.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32" name="TextovéPole 31"/>
          <p:cNvSpPr txBox="1"/>
          <p:nvPr/>
        </p:nvSpPr>
        <p:spPr>
          <a:xfrm>
            <a:off x="405223" y="1112693"/>
            <a:ext cx="4010023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Firmy, které žádaly o dotace opakovaně: </a:t>
            </a:r>
          </a:p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Úspěšnost čerpání dotací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1913446" y="2398075"/>
            <a:ext cx="221147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Dotaci jsme získali vždy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8BCA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Většina žádostí byla úspěšná 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A1C46B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Většina žádostí neuspěla 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BB040"/>
                </a:solidFill>
                <a:effectLst/>
                <a:uLnTx/>
                <a:uFillTx/>
                <a:sym typeface="Wingdings"/>
              </a:rPr>
              <a:t></a:t>
            </a:r>
            <a:r>
              <a:rPr lang="cs-CZ" sz="1100" dirty="0"/>
              <a:t> Dotace získáváme výjimečně</a:t>
            </a:r>
            <a:b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D6737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Dotaci jsme ještě nezískali</a:t>
            </a:r>
            <a:br>
              <a:rPr lang="cs-CZ" sz="1100" kern="0" dirty="0">
                <a:solidFill>
                  <a:srgbClr val="404040"/>
                </a:solidFill>
                <a:sym typeface="Wingdings"/>
              </a:rPr>
            </a:br>
            <a:br>
              <a:rPr kumimoji="0" lang="cs-CZ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</a:b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2" name="Zaoblený obdélník 21"/>
          <p:cNvSpPr/>
          <p:nvPr/>
        </p:nvSpPr>
        <p:spPr>
          <a:xfrm>
            <a:off x="598211" y="4833667"/>
            <a:ext cx="2740211" cy="1112794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Dotaci získalo vždy 42 % firem, které si žádaly samy a pouze 26 % firem, které si žádost nechaly vypracovat profesionály</a:t>
            </a:r>
          </a:p>
        </p:txBody>
      </p:sp>
      <p:sp>
        <p:nvSpPr>
          <p:cNvPr id="31" name="Zaoblený obdélník 30"/>
          <p:cNvSpPr/>
          <p:nvPr/>
        </p:nvSpPr>
        <p:spPr>
          <a:xfrm>
            <a:off x="5848602" y="4833667"/>
            <a:ext cx="2829540" cy="1112794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Dotaci získalo 72 % firem, které si žádaly samy a 61 % firem, které si žádost nechaly vypracovat profesionály </a:t>
            </a:r>
          </a:p>
        </p:txBody>
      </p:sp>
      <p:sp>
        <p:nvSpPr>
          <p:cNvPr id="33" name="TextovéPole 32"/>
          <p:cNvSpPr txBox="1"/>
          <p:nvPr/>
        </p:nvSpPr>
        <p:spPr>
          <a:xfrm>
            <a:off x="5526923" y="1112692"/>
            <a:ext cx="3585626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Firmy, které žádaly o dotaci jednou: </a:t>
            </a:r>
          </a:p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Úspěšnost čerpání dotace</a:t>
            </a:r>
          </a:p>
        </p:txBody>
      </p:sp>
      <p:graphicFrame>
        <p:nvGraphicFramePr>
          <p:cNvPr id="20" name="Zástupný symbol pro obsah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421365"/>
              </p:ext>
            </p:extLst>
          </p:nvPr>
        </p:nvGraphicFramePr>
        <p:xfrm>
          <a:off x="6708251" y="1672530"/>
          <a:ext cx="3485654" cy="296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TextovéPole 20"/>
          <p:cNvSpPr txBox="1"/>
          <p:nvPr/>
        </p:nvSpPr>
        <p:spPr>
          <a:xfrm>
            <a:off x="6037471" y="2398075"/>
            <a:ext cx="221147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Ano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sym typeface="Wingdings"/>
              </a:rPr>
              <a:t></a:t>
            </a:r>
            <a:r>
              <a:rPr lang="cs-CZ" sz="1100" dirty="0"/>
              <a:t> Ne</a:t>
            </a:r>
            <a:b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Ještě nevím</a:t>
            </a:r>
            <a:br>
              <a:rPr lang="cs-CZ" sz="1100" kern="0" dirty="0">
                <a:solidFill>
                  <a:srgbClr val="404040"/>
                </a:solidFill>
                <a:sym typeface="Wingdings"/>
              </a:rPr>
            </a:br>
            <a:br>
              <a:rPr kumimoji="0" lang="cs-CZ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</a:b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cxnSp>
        <p:nvCxnSpPr>
          <p:cNvPr id="7" name="Přímá spojnice se šipkou 6"/>
          <p:cNvCxnSpPr/>
          <p:nvPr/>
        </p:nvCxnSpPr>
        <p:spPr>
          <a:xfrm flipV="1">
            <a:off x="3545457" y="2543974"/>
            <a:ext cx="333333" cy="14323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se šipkou 24"/>
          <p:cNvCxnSpPr/>
          <p:nvPr/>
        </p:nvCxnSpPr>
        <p:spPr>
          <a:xfrm flipV="1">
            <a:off x="3816339" y="2609037"/>
            <a:ext cx="187551" cy="435732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nice se šipkou 28"/>
          <p:cNvCxnSpPr/>
          <p:nvPr/>
        </p:nvCxnSpPr>
        <p:spPr>
          <a:xfrm flipH="1" flipV="1">
            <a:off x="5861842" y="2543974"/>
            <a:ext cx="228480" cy="100108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aoblený obdélník 21"/>
          <p:cNvSpPr/>
          <p:nvPr/>
        </p:nvSpPr>
        <p:spPr>
          <a:xfrm>
            <a:off x="3896498" y="1683154"/>
            <a:ext cx="1934852" cy="874127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chemeClr val="tx1"/>
                </a:solidFill>
                <a:latin typeface="Calibri" pitchFamily="34" charset="0"/>
              </a:rPr>
              <a:t>Celkově je 66 % firem při žádání </a:t>
            </a:r>
            <a:br>
              <a:rPr lang="cs-CZ" sz="1600" b="1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cs-CZ" sz="1600" b="1" dirty="0">
                <a:solidFill>
                  <a:schemeClr val="tx1"/>
                </a:solidFill>
                <a:latin typeface="Calibri" pitchFamily="34" charset="0"/>
              </a:rPr>
              <a:t>o dotace úspěšných</a:t>
            </a:r>
          </a:p>
        </p:txBody>
      </p:sp>
    </p:spTree>
    <p:extLst>
      <p:ext uri="{BB962C8B-B14F-4D97-AF65-F5344CB8AC3E}">
        <p14:creationId xmlns:p14="http://schemas.microsoft.com/office/powerpoint/2010/main" val="1610410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bdélník 49"/>
          <p:cNvSpPr/>
          <p:nvPr/>
        </p:nvSpPr>
        <p:spPr>
          <a:xfrm>
            <a:off x="469809" y="1247477"/>
            <a:ext cx="5649744" cy="4654843"/>
          </a:xfrm>
          <a:prstGeom prst="rect">
            <a:avLst/>
          </a:prstGeom>
          <a:blipFill dpi="0" rotWithShape="1">
            <a:blip r:embed="rId3">
              <a:alphaModFix amt="5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10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730944" cy="626296"/>
          </a:xfrm>
        </p:spPr>
        <p:txBody>
          <a:bodyPr>
            <a:noAutofit/>
          </a:bodyPr>
          <a:lstStyle/>
          <a:p>
            <a:r>
              <a:rPr lang="cs-CZ" sz="2667" dirty="0"/>
              <a:t>Nejvíce jsou k čerpání dotací využívány evropské fondy. 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dirty="0">
                <a:solidFill>
                  <a:srgbClr val="404040"/>
                </a:solidFill>
                <a:latin typeface="Calibri"/>
              </a:rPr>
              <a:t>Q</a:t>
            </a:r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3. O jakou dotaci šlo?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Báze: Žádali už někdy o dotaci N=194</a:t>
            </a: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24" name="TextovéPole 23"/>
          <p:cNvSpPr txBox="1"/>
          <p:nvPr/>
        </p:nvSpPr>
        <p:spPr>
          <a:xfrm>
            <a:off x="2626845" y="1441645"/>
            <a:ext cx="349270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Druh dotace</a:t>
            </a:r>
          </a:p>
        </p:txBody>
      </p:sp>
      <p:graphicFrame>
        <p:nvGraphicFramePr>
          <p:cNvPr id="19" name="Graf 18"/>
          <p:cNvGraphicFramePr/>
          <p:nvPr>
            <p:extLst>
              <p:ext uri="{D42A27DB-BD31-4B8C-83A1-F6EECF244321}">
                <p14:modId xmlns:p14="http://schemas.microsoft.com/office/powerpoint/2010/main" val="3526475984"/>
              </p:ext>
            </p:extLst>
          </p:nvPr>
        </p:nvGraphicFramePr>
        <p:xfrm>
          <a:off x="585773" y="1850191"/>
          <a:ext cx="5417816" cy="3866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1" name="Zaoblený obdélník 50"/>
          <p:cNvSpPr/>
          <p:nvPr/>
        </p:nvSpPr>
        <p:spPr>
          <a:xfrm>
            <a:off x="6338105" y="1954623"/>
            <a:ext cx="2643649" cy="1125007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Výrobní firmy signifikantně méně žádají o regionální dotace než firmy ze sektoru obchod či služby. </a:t>
            </a:r>
          </a:p>
        </p:txBody>
      </p:sp>
      <p:sp>
        <p:nvSpPr>
          <p:cNvPr id="52" name="Zaoblený obdélník 51"/>
          <p:cNvSpPr/>
          <p:nvPr/>
        </p:nvSpPr>
        <p:spPr>
          <a:xfrm>
            <a:off x="6338105" y="3717985"/>
            <a:ext cx="2643649" cy="1611661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Nejčastěji si firmy nechávají vypracovat od profesionálů žádosti o evropské dotace (z evropských fondů).</a:t>
            </a:r>
          </a:p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Naopak žádosti o vládní dotace zpracovávají firmy častěji samostatně.</a:t>
            </a:r>
            <a:endParaRPr lang="cs-CZ" sz="1400" i="1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034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Zástupný symbol pro obsah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5053084"/>
              </p:ext>
            </p:extLst>
          </p:nvPr>
        </p:nvGraphicFramePr>
        <p:xfrm>
          <a:off x="267557" y="634771"/>
          <a:ext cx="8338328" cy="5405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11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656967" cy="626296"/>
          </a:xfrm>
        </p:spPr>
        <p:txBody>
          <a:bodyPr>
            <a:noAutofit/>
          </a:bodyPr>
          <a:lstStyle/>
          <a:p>
            <a:r>
              <a:rPr lang="cs-CZ" sz="2667" dirty="0"/>
              <a:t>42 % firem žádá v rámci dotací o částku vyšší než jeden milion korun.  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Q4. O jak vysokou částku jste v rámci dotace žádali?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Báze: </a:t>
            </a:r>
            <a:r>
              <a:rPr lang="cs-CZ" sz="1100" i="1" kern="0" dirty="0">
                <a:solidFill>
                  <a:srgbClr val="404040"/>
                </a:solidFill>
              </a:rPr>
              <a:t>Žádali už někdy o dotaci N</a:t>
            </a:r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=194 </a:t>
            </a: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50" name="TextovéPole 49"/>
          <p:cNvSpPr txBox="1"/>
          <p:nvPr/>
        </p:nvSpPr>
        <p:spPr>
          <a:xfrm>
            <a:off x="534128" y="1080777"/>
            <a:ext cx="350496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Výše částky dotace či grantu</a:t>
            </a:r>
          </a:p>
        </p:txBody>
      </p:sp>
      <p:sp>
        <p:nvSpPr>
          <p:cNvPr id="58" name="TextovéPole 57"/>
          <p:cNvSpPr txBox="1"/>
          <p:nvPr/>
        </p:nvSpPr>
        <p:spPr>
          <a:xfrm>
            <a:off x="2153481" y="3971395"/>
            <a:ext cx="2211478" cy="193899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noProof="0" dirty="0">
                <a:sym typeface="Wingdings"/>
              </a:rPr>
              <a:t>Do 100 000 Kč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8BCA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100 001 až 500 000 Kč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A1C46B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500 001 až 1 milion Kč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BB040"/>
                </a:solidFill>
                <a:effectLst/>
                <a:uLnTx/>
                <a:uFillTx/>
                <a:sym typeface="Wingdings"/>
              </a:rPr>
              <a:t></a:t>
            </a:r>
            <a:r>
              <a:rPr lang="cs-CZ" sz="1100" dirty="0"/>
              <a:t> Více než milion Kč</a:t>
            </a:r>
            <a:b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Nevím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53" name="Zaoblený obdélník 52"/>
          <p:cNvSpPr/>
          <p:nvPr/>
        </p:nvSpPr>
        <p:spPr>
          <a:xfrm>
            <a:off x="2869751" y="3012234"/>
            <a:ext cx="5952062" cy="779656"/>
          </a:xfrm>
          <a:prstGeom prst="roundRect">
            <a:avLst/>
          </a:prstGeom>
          <a:solidFill>
            <a:schemeClr val="bg1">
              <a:alpha val="28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Firmy, které žádají o více než milionové dotace, sledují vypisování fondů více pravidelně než ostatní a také si častěji nechávají žádost vypracovat. </a:t>
            </a:r>
            <a:endParaRPr lang="cs-CZ" sz="1600" i="1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6" name="Zaoblený obdélník 15"/>
          <p:cNvSpPr/>
          <p:nvPr/>
        </p:nvSpPr>
        <p:spPr>
          <a:xfrm>
            <a:off x="2892128" y="1553271"/>
            <a:ext cx="5952062" cy="616671"/>
          </a:xfrm>
          <a:prstGeom prst="roundRect">
            <a:avLst/>
          </a:prstGeom>
          <a:solidFill>
            <a:schemeClr val="bg1">
              <a:alpha val="28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83 % žádostí firem s 100-250 zaměstnanci se týká vyšší částky než jeden milion korun. </a:t>
            </a:r>
            <a:endParaRPr lang="cs-CZ" sz="1600" i="1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5" t="21687" r="17229" b="13896"/>
          <a:stretch/>
        </p:blipFill>
        <p:spPr>
          <a:xfrm>
            <a:off x="4743452" y="4235322"/>
            <a:ext cx="3006675" cy="2354838"/>
          </a:xfrm>
          <a:prstGeom prst="rect">
            <a:avLst/>
          </a:prstGeom>
        </p:spPr>
      </p:pic>
      <p:sp>
        <p:nvSpPr>
          <p:cNvPr id="19" name="Zaoblený obdélník 18"/>
          <p:cNvSpPr/>
          <p:nvPr/>
        </p:nvSpPr>
        <p:spPr>
          <a:xfrm>
            <a:off x="2869751" y="2281417"/>
            <a:ext cx="5952062" cy="616671"/>
          </a:xfrm>
          <a:prstGeom prst="roundRect">
            <a:avLst/>
          </a:prstGeom>
          <a:solidFill>
            <a:schemeClr val="bg1">
              <a:alpha val="28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O více než polovinu dotací překračujících milion korun je žádáno z evropských fondů.</a:t>
            </a:r>
            <a:endParaRPr lang="cs-CZ" sz="1600" i="1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379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délník 51"/>
          <p:cNvSpPr/>
          <p:nvPr/>
        </p:nvSpPr>
        <p:spPr>
          <a:xfrm>
            <a:off x="578452" y="1220755"/>
            <a:ext cx="6606120" cy="4662439"/>
          </a:xfrm>
          <a:prstGeom prst="rect">
            <a:avLst/>
          </a:prstGeom>
          <a:blipFill dpi="0" rotWithShape="1">
            <a:blip r:embed="rId3">
              <a:alphaModFix amt="5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55" name="TextovéPole 54"/>
          <p:cNvSpPr txBox="1"/>
          <p:nvPr/>
        </p:nvSpPr>
        <p:spPr>
          <a:xfrm>
            <a:off x="545173" y="1285296"/>
            <a:ext cx="6639399" cy="120032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21 %</a:t>
            </a:r>
            <a:r>
              <a:rPr lang="cs-CZ" sz="2400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si žádost o dotaci </a:t>
            </a:r>
          </a:p>
          <a:p>
            <a:pPr algn="ctr"/>
            <a:r>
              <a:rPr lang="cs-CZ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či grant psalo samo, ale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využilo profesionální službu dotačního poradenství.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12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373296" cy="626296"/>
          </a:xfrm>
        </p:spPr>
        <p:txBody>
          <a:bodyPr>
            <a:noAutofit/>
          </a:bodyPr>
          <a:lstStyle/>
          <a:p>
            <a:r>
              <a:rPr lang="cs-CZ" sz="2667" dirty="0"/>
              <a:t>62 % firem žádajících o dotace využilo buď poradenskou službu, nebo si nechalo žádost celou vypracovat odborníky.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Q5. Jak jste postupovali při přípravě projektu do soutěže o dotaci či grant?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Báze: </a:t>
            </a:r>
            <a:r>
              <a:rPr lang="cs-CZ" sz="1100" i="1" kern="0" dirty="0">
                <a:solidFill>
                  <a:srgbClr val="404040"/>
                </a:solidFill>
              </a:rPr>
              <a:t>Žádali už někdy o dotaci N</a:t>
            </a:r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=194</a:t>
            </a: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54" name="TextovéPole 53"/>
          <p:cNvSpPr txBox="1"/>
          <p:nvPr/>
        </p:nvSpPr>
        <p:spPr>
          <a:xfrm>
            <a:off x="578450" y="4606540"/>
            <a:ext cx="6606122" cy="95410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38 %</a:t>
            </a:r>
            <a:r>
              <a:rPr lang="cs-CZ" sz="28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si žádost o dotaci či grant </a:t>
            </a:r>
            <a:r>
              <a:rPr lang="cs-CZ" sz="28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připravilo samo.</a:t>
            </a:r>
            <a:endParaRPr lang="cs-CZ" sz="3200" b="1" dirty="0">
              <a:solidFill>
                <a:srgbClr val="0070C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6" name="TextovéPole 55"/>
          <p:cNvSpPr txBox="1"/>
          <p:nvPr/>
        </p:nvSpPr>
        <p:spPr>
          <a:xfrm>
            <a:off x="578451" y="3007474"/>
            <a:ext cx="6606121" cy="107721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41 %</a:t>
            </a:r>
            <a:r>
              <a:rPr lang="cs-CZ" sz="3200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si žádost o dotaci či grant </a:t>
            </a:r>
            <a:r>
              <a:rPr lang="cs-CZ" sz="32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nechalo vypracovat od profesionálů.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7382098" y="1762985"/>
            <a:ext cx="1620682" cy="135981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47 % firem, které žádaly o dotaci poprvé, si ji nechalo vypracovat profesionály.</a:t>
            </a:r>
            <a:endParaRPr lang="cs-CZ" sz="1400" i="1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6" name="Zaoblený obdélník 15"/>
          <p:cNvSpPr/>
          <p:nvPr/>
        </p:nvSpPr>
        <p:spPr>
          <a:xfrm>
            <a:off x="7382098" y="3767513"/>
            <a:ext cx="1620682" cy="135981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46 % žádostí o evropské dotace si nechaly firmy vypracovat profesionály. </a:t>
            </a:r>
            <a:endParaRPr lang="cs-CZ" sz="1400" i="1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6" name="Přímá spojnice se šipkou 5"/>
          <p:cNvCxnSpPr/>
          <p:nvPr/>
        </p:nvCxnSpPr>
        <p:spPr>
          <a:xfrm flipV="1">
            <a:off x="7297783" y="3274423"/>
            <a:ext cx="191588" cy="19158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se šipkou 18"/>
          <p:cNvCxnSpPr/>
          <p:nvPr/>
        </p:nvCxnSpPr>
        <p:spPr>
          <a:xfrm>
            <a:off x="7297783" y="3466011"/>
            <a:ext cx="191588" cy="20900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894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Zástupný symbol pro obsah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621443"/>
              </p:ext>
            </p:extLst>
          </p:nvPr>
        </p:nvGraphicFramePr>
        <p:xfrm>
          <a:off x="324740" y="659106"/>
          <a:ext cx="8080731" cy="5009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13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730944" cy="626296"/>
          </a:xfrm>
        </p:spPr>
        <p:txBody>
          <a:bodyPr>
            <a:noAutofit/>
          </a:bodyPr>
          <a:lstStyle/>
          <a:p>
            <a:r>
              <a:rPr lang="cs-CZ" sz="2667" dirty="0"/>
              <a:t>Vyřízení většiny žádostí o dotace trvá déle než měsíc.</a:t>
            </a: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35" name="TextovéPole 34"/>
          <p:cNvSpPr txBox="1"/>
          <p:nvPr/>
        </p:nvSpPr>
        <p:spPr>
          <a:xfrm>
            <a:off x="493515" y="969675"/>
            <a:ext cx="350496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Čekací doba na výsledek žádosti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dirty="0">
                <a:solidFill>
                  <a:srgbClr val="404040"/>
                </a:solidFill>
              </a:rPr>
              <a:t>Q9. Jak dlouho jste čekali na výsledek žádosti o dotaci či grant? 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Báze: Žádali už někdy o dotaci N=194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9" t="-122" r="43825" b="385"/>
          <a:stretch/>
        </p:blipFill>
        <p:spPr>
          <a:xfrm>
            <a:off x="6297023" y="1570507"/>
            <a:ext cx="2685291" cy="4050904"/>
          </a:xfrm>
          <a:prstGeom prst="rect">
            <a:avLst/>
          </a:prstGeom>
        </p:spPr>
      </p:pic>
      <p:sp>
        <p:nvSpPr>
          <p:cNvPr id="52" name="TextovéPole 51"/>
          <p:cNvSpPr txBox="1"/>
          <p:nvPr/>
        </p:nvSpPr>
        <p:spPr>
          <a:xfrm>
            <a:off x="2990033" y="1503321"/>
            <a:ext cx="22114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Do měsíce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A1C46B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1 až 3 měsíce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BB040"/>
                </a:solidFill>
                <a:effectLst/>
                <a:uLnTx/>
                <a:uFillTx/>
                <a:sym typeface="Wingdings"/>
              </a:rPr>
              <a:t></a:t>
            </a:r>
            <a:r>
              <a:rPr lang="cs-CZ" sz="1100" dirty="0"/>
              <a:t> Více než 3 měsíce</a:t>
            </a:r>
            <a:b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1C1C1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Nevím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54" name="Zaoblený obdélník 53"/>
          <p:cNvSpPr/>
          <p:nvPr/>
        </p:nvSpPr>
        <p:spPr>
          <a:xfrm>
            <a:off x="2532745" y="4169349"/>
            <a:ext cx="2931478" cy="824351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s-CZ" sz="1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Na 44 % žádostí o evropské fondy se čeká déle než 3 měsíce. </a:t>
            </a:r>
            <a:endParaRPr lang="cs-CZ" sz="1400" i="1" dirty="0">
              <a:solidFill>
                <a:srgbClr val="404040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7" name="Přímá spojnice se šipkou 6"/>
          <p:cNvCxnSpPr/>
          <p:nvPr/>
        </p:nvCxnSpPr>
        <p:spPr>
          <a:xfrm>
            <a:off x="2072640" y="4581525"/>
            <a:ext cx="330926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363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14</a:t>
            </a:fld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-12825" y="4702629"/>
            <a:ext cx="5834076" cy="1048742"/>
          </a:xfrm>
          <a:prstGeom prst="rect">
            <a:avLst/>
          </a:prstGeom>
          <a:solidFill>
            <a:srgbClr val="008BCA">
              <a:alpha val="54118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INVESTICE A</a:t>
            </a:r>
            <a:r>
              <a:rPr kumimoji="0" lang="cs-CZ" sz="4800" b="1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ČERPÁNÍ</a:t>
            </a:r>
            <a:endParaRPr kumimoji="0" lang="cs-CZ" sz="4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0688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19" name="Obdélník 18"/>
          <p:cNvSpPr/>
          <p:nvPr/>
        </p:nvSpPr>
        <p:spPr>
          <a:xfrm>
            <a:off x="469809" y="1220755"/>
            <a:ext cx="8604522" cy="4662439"/>
          </a:xfrm>
          <a:prstGeom prst="rect">
            <a:avLst/>
          </a:prstGeom>
          <a:blipFill dpi="0" rotWithShape="1">
            <a:blip r:embed="rId3">
              <a:alphaModFix amt="5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15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913228" cy="626296"/>
          </a:xfrm>
        </p:spPr>
        <p:txBody>
          <a:bodyPr>
            <a:noAutofit/>
          </a:bodyPr>
          <a:lstStyle/>
          <a:p>
            <a:r>
              <a:rPr lang="cs-CZ" sz="2667" dirty="0"/>
              <a:t>Firmy žádaly o dotaci zejména kvůli jejich rozšiřování a dále vzdělávání zaměstnanců. Polovina dotovaných investic by se bez dotace neuskutečnila.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Q7. O jaký druh investice konkrétně šlo? </a:t>
            </a:r>
            <a:r>
              <a:rPr lang="cs-CZ" sz="1100" dirty="0">
                <a:solidFill>
                  <a:srgbClr val="404040"/>
                </a:solidFill>
              </a:rPr>
              <a:t>Q</a:t>
            </a:r>
            <a:r>
              <a:rPr lang="cs-CZ" sz="1100" i="1" kern="0" dirty="0">
                <a:solidFill>
                  <a:srgbClr val="404040"/>
                </a:solidFill>
              </a:rPr>
              <a:t>6. Nakolik pro vás byla dotace rozhodující pro uskutečnění investice?</a:t>
            </a:r>
            <a:endParaRPr lang="cs-CZ" sz="1100" i="1" kern="0" dirty="0">
              <a:solidFill>
                <a:srgbClr val="404040"/>
              </a:solidFill>
              <a:latin typeface="Calibri"/>
            </a:endParaRP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Báze: Žádali už někdy o dotaci N= 194</a:t>
            </a:r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 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9200306" y="1220755"/>
            <a:ext cx="2560324" cy="466243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Jedná se o klíčové sdělení celého průzkumu. Dotace se začínají stávat zcela klíčovým nástrojem pro firemní investice. To může být v době, kdy dotační zdroje „vyschnou“, pro řadu firem velmi nebezpečné.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graphicFrame>
        <p:nvGraphicFramePr>
          <p:cNvPr id="20" name="Graf 19"/>
          <p:cNvGraphicFramePr/>
          <p:nvPr>
            <p:extLst>
              <p:ext uri="{D42A27DB-BD31-4B8C-83A1-F6EECF244321}">
                <p14:modId xmlns:p14="http://schemas.microsoft.com/office/powerpoint/2010/main" val="1417040506"/>
              </p:ext>
            </p:extLst>
          </p:nvPr>
        </p:nvGraphicFramePr>
        <p:xfrm>
          <a:off x="493515" y="1773068"/>
          <a:ext cx="5190186" cy="4073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TextovéPole 21"/>
          <p:cNvSpPr txBox="1"/>
          <p:nvPr/>
        </p:nvSpPr>
        <p:spPr>
          <a:xfrm>
            <a:off x="473594" y="1186868"/>
            <a:ext cx="4505655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Druh investice, na kterou byla žádána dotace</a:t>
            </a:r>
          </a:p>
        </p:txBody>
      </p:sp>
      <p:sp>
        <p:nvSpPr>
          <p:cNvPr id="23" name="Zaoblený obdélník 22"/>
          <p:cNvSpPr/>
          <p:nvPr/>
        </p:nvSpPr>
        <p:spPr>
          <a:xfrm>
            <a:off x="1077842" y="5003369"/>
            <a:ext cx="2797472" cy="853373"/>
          </a:xfrm>
          <a:prstGeom prst="roundRect">
            <a:avLst/>
          </a:prstGeom>
          <a:solidFill>
            <a:schemeClr val="bg1">
              <a:alpha val="33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Firmy podnikající v sektoru výroba investují signifikantně méně do vzdělávání zaměstnanců než ostatní. </a:t>
            </a:r>
            <a:endParaRPr lang="cs-CZ" sz="1400" i="1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5101173" y="2072823"/>
            <a:ext cx="3967931" cy="113877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34 %</a:t>
            </a:r>
            <a:r>
              <a:rPr lang="cs-CZ" sz="2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by bez dotace do investice vůbec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nešlo.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5101174" y="3236829"/>
            <a:ext cx="3979783" cy="101566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16 %</a:t>
            </a:r>
            <a:r>
              <a:rPr lang="cs-CZ" sz="2000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by bez dotace šlo do investice 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nešlo hned, ale až později.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5109881" y="4277725"/>
            <a:ext cx="3956079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50 %</a:t>
            </a:r>
            <a:r>
              <a:rPr lang="cs-CZ" sz="2000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by do investice 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šlo i bez dotace.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163162" y="1168104"/>
            <a:ext cx="210952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Důležitost dotace</a:t>
            </a:r>
          </a:p>
        </p:txBody>
      </p:sp>
    </p:spTree>
    <p:extLst>
      <p:ext uri="{BB962C8B-B14F-4D97-AF65-F5344CB8AC3E}">
        <p14:creationId xmlns:p14="http://schemas.microsoft.com/office/powerpoint/2010/main" val="4019717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délník 34"/>
          <p:cNvSpPr/>
          <p:nvPr/>
        </p:nvSpPr>
        <p:spPr>
          <a:xfrm>
            <a:off x="440171" y="1233488"/>
            <a:ext cx="5789179" cy="4613865"/>
          </a:xfrm>
          <a:prstGeom prst="rect">
            <a:avLst/>
          </a:prstGeom>
          <a:blipFill dpi="0" rotWithShape="1">
            <a:blip r:embed="rId3">
              <a:alphaModFix amt="56000"/>
            </a:blip>
            <a:srcRect/>
            <a:stretch>
              <a:fillRect l="-8011" t="-7885" r="-2439" b="-510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26" name="TextovéPole 25"/>
          <p:cNvSpPr txBox="1"/>
          <p:nvPr/>
        </p:nvSpPr>
        <p:spPr>
          <a:xfrm>
            <a:off x="440172" y="2649219"/>
            <a:ext cx="5789178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Pro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13 %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malých a středních firem byla investice zásadní pro 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udržení konkurenceschopnosti firmy.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459794" y="3746715"/>
            <a:ext cx="5769555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Pro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27 %</a:t>
            </a:r>
            <a:r>
              <a:rPr lang="cs-CZ" sz="2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byla investice zásadní pro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rozvoj firmy.</a:t>
            </a:r>
            <a:endParaRPr lang="cs-CZ" sz="2000" b="1" dirty="0">
              <a:solidFill>
                <a:srgbClr val="0070C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1" name="TextovéPole 30"/>
          <p:cNvSpPr txBox="1"/>
          <p:nvPr/>
        </p:nvSpPr>
        <p:spPr>
          <a:xfrm>
            <a:off x="459794" y="1551723"/>
            <a:ext cx="5769554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Pro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4 %</a:t>
            </a:r>
            <a:r>
              <a:rPr lang="cs-CZ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byla investice zásadní pro </a:t>
            </a:r>
            <a:r>
              <a:rPr lang="cs-CZ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zachování firmy.</a:t>
            </a:r>
            <a:endParaRPr lang="cs-CZ" sz="1600" b="1" dirty="0">
              <a:solidFill>
                <a:srgbClr val="0070C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2" name="TextovéPole 31"/>
          <p:cNvSpPr txBox="1"/>
          <p:nvPr/>
        </p:nvSpPr>
        <p:spPr>
          <a:xfrm>
            <a:off x="440171" y="4967323"/>
            <a:ext cx="5789177" cy="89255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Pro</a:t>
            </a:r>
            <a:r>
              <a:rPr lang="cs-CZ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8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48 %</a:t>
            </a:r>
            <a:r>
              <a:rPr lang="cs-CZ" sz="2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malých a středních firem měla investice za cíl </a:t>
            </a:r>
            <a:r>
              <a:rPr lang="cs-CZ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posunout firmu dál.</a:t>
            </a:r>
            <a:endParaRPr lang="cs-CZ" sz="2000" b="1" dirty="0">
              <a:solidFill>
                <a:srgbClr val="0070C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4" name="TextovéPole 33"/>
          <p:cNvSpPr txBox="1"/>
          <p:nvPr/>
        </p:nvSpPr>
        <p:spPr>
          <a:xfrm>
            <a:off x="464906" y="1186023"/>
            <a:ext cx="4298673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Účel investice kvůli níž se žádalo o dotaci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16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526043" cy="626296"/>
          </a:xfrm>
        </p:spPr>
        <p:txBody>
          <a:bodyPr>
            <a:noAutofit/>
          </a:bodyPr>
          <a:lstStyle/>
          <a:p>
            <a:r>
              <a:rPr lang="cs-CZ" sz="2667" dirty="0"/>
              <a:t>Polovině malých a středních firem dotace zásadně pomohla </a:t>
            </a:r>
            <a:br>
              <a:rPr lang="cs-CZ" sz="2667" dirty="0"/>
            </a:br>
            <a:r>
              <a:rPr lang="cs-CZ" sz="2667" dirty="0"/>
              <a:t>v jejich rozvoji.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Q8. Jaký byl účel investice, kvůli které jste si žádali o dotaci či grant? 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Báze: Žádali už někdy o dotaci N= 194</a:t>
            </a:r>
            <a:endParaRPr lang="cs-CZ" sz="1100" i="1" kern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" name="Zaoblený obdélník 26"/>
          <p:cNvSpPr/>
          <p:nvPr/>
        </p:nvSpPr>
        <p:spPr>
          <a:xfrm>
            <a:off x="9200306" y="1220755"/>
            <a:ext cx="2560324" cy="3356957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Ukazuje se, že dotace sehrávají důležitou roli pro udržení konkurenceschopnosti a rozvoje firem. To se může stát v době redukce dotací pro firmy určitou hrozbou.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pic>
        <p:nvPicPr>
          <p:cNvPr id="25" name="Obrázek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011" y="2418816"/>
            <a:ext cx="2497844" cy="2497844"/>
          </a:xfrm>
          <a:prstGeom prst="rect">
            <a:avLst/>
          </a:prstGeom>
        </p:spPr>
      </p:pic>
      <p:sp>
        <p:nvSpPr>
          <p:cNvPr id="19" name="TextovéPole 18"/>
          <p:cNvSpPr txBox="1"/>
          <p:nvPr/>
        </p:nvSpPr>
        <p:spPr>
          <a:xfrm>
            <a:off x="1567543" y="5810354"/>
            <a:ext cx="55486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Pozn.: Procenta jsou zaokrouhlena na celá čísla, součet z tohoto důvodu není 100.</a:t>
            </a:r>
            <a:endParaRPr lang="cs-CZ" sz="1100" i="1" kern="0" dirty="0">
              <a:solidFill>
                <a:srgbClr val="40404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6869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17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8526267" cy="626296"/>
          </a:xfrm>
        </p:spPr>
        <p:txBody>
          <a:bodyPr>
            <a:noAutofit/>
          </a:bodyPr>
          <a:lstStyle/>
          <a:p>
            <a:r>
              <a:rPr lang="cs-CZ" sz="2667" dirty="0"/>
              <a:t> U čtvrtiny firem pokryla dotace přes polovinu investice.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Q14. Kolik procent z celkové investice tvořila dotace či grant při posledním čerpání grantů? </a:t>
            </a:r>
            <a:r>
              <a:rPr lang="cs-CZ" sz="1100" i="1" kern="0" dirty="0">
                <a:solidFill>
                  <a:srgbClr val="404040"/>
                </a:solidFill>
              </a:rPr>
              <a:t>Q13. Kolik z Vašich investic je závislých na dotacích či grantech? </a:t>
            </a:r>
            <a:endParaRPr lang="cs-CZ" sz="1100" i="1" kern="0" dirty="0">
              <a:solidFill>
                <a:srgbClr val="404040"/>
              </a:solidFill>
              <a:latin typeface="Calibri"/>
            </a:endParaRP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Báze: Alespoň jednou získali dotaci N=146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9282878" y="1759955"/>
            <a:ext cx="2560324" cy="3398541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endParaRPr lang="cs-CZ" sz="1600" b="1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Čtvrtina firem se začíná stávat na dotacích částečně závislá, a to jak</a:t>
            </a: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s ohledem na výše poskytovaných dotací, tak ve vazbě na investiční aktivity obecně.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22" name="TextovéPole 21"/>
          <p:cNvSpPr txBox="1"/>
          <p:nvPr/>
        </p:nvSpPr>
        <p:spPr>
          <a:xfrm>
            <a:off x="469809" y="1117234"/>
            <a:ext cx="4359365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Podíl dotace v poslední dotované investici</a:t>
            </a:r>
          </a:p>
        </p:txBody>
      </p:sp>
      <p:graphicFrame>
        <p:nvGraphicFramePr>
          <p:cNvPr id="16" name="Graf 15"/>
          <p:cNvGraphicFramePr/>
          <p:nvPr>
            <p:extLst>
              <p:ext uri="{D42A27DB-BD31-4B8C-83A1-F6EECF244321}">
                <p14:modId xmlns:p14="http://schemas.microsoft.com/office/powerpoint/2010/main" val="321404882"/>
              </p:ext>
            </p:extLst>
          </p:nvPr>
        </p:nvGraphicFramePr>
        <p:xfrm>
          <a:off x="469809" y="2141596"/>
          <a:ext cx="3956393" cy="3431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Graf 18"/>
          <p:cNvGraphicFramePr/>
          <p:nvPr>
            <p:extLst>
              <p:ext uri="{D42A27DB-BD31-4B8C-83A1-F6EECF244321}">
                <p14:modId xmlns:p14="http://schemas.microsoft.com/office/powerpoint/2010/main" val="4022757076"/>
              </p:ext>
            </p:extLst>
          </p:nvPr>
        </p:nvGraphicFramePr>
        <p:xfrm>
          <a:off x="4976316" y="2184892"/>
          <a:ext cx="4251362" cy="3388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Obdélník 20"/>
          <p:cNvSpPr/>
          <p:nvPr/>
        </p:nvSpPr>
        <p:spPr>
          <a:xfrm>
            <a:off x="7800990" y="2473949"/>
            <a:ext cx="11480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cs-CZ" sz="1600" b="1" dirty="0">
                <a:solidFill>
                  <a:srgbClr val="0070C0"/>
                </a:solidFill>
              </a:rPr>
              <a:t>26 % - 50 %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23" name="Obdélník 22"/>
          <p:cNvSpPr/>
          <p:nvPr/>
        </p:nvSpPr>
        <p:spPr>
          <a:xfrm>
            <a:off x="8134807" y="2899655"/>
            <a:ext cx="11480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cs-CZ" sz="1600" b="1" dirty="0">
                <a:solidFill>
                  <a:srgbClr val="008E94"/>
                </a:solidFill>
              </a:rPr>
              <a:t>11 % - 25 %</a:t>
            </a:r>
            <a:endParaRPr lang="en-US" sz="1600" b="1" dirty="0">
              <a:solidFill>
                <a:srgbClr val="008E94"/>
              </a:solidFill>
            </a:endParaRPr>
          </a:p>
        </p:txBody>
      </p:sp>
      <p:sp>
        <p:nvSpPr>
          <p:cNvPr id="24" name="Obdélník 23"/>
          <p:cNvSpPr/>
          <p:nvPr/>
        </p:nvSpPr>
        <p:spPr>
          <a:xfrm>
            <a:off x="7975906" y="4866487"/>
            <a:ext cx="10438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cs-CZ" sz="1600" b="1" dirty="0">
                <a:solidFill>
                  <a:schemeClr val="accent5"/>
                </a:solidFill>
              </a:rPr>
              <a:t>5 % - 10 %</a:t>
            </a:r>
            <a:endParaRPr lang="en-US" sz="1600" b="1" dirty="0">
              <a:solidFill>
                <a:schemeClr val="accent5"/>
              </a:solidFill>
            </a:endParaRPr>
          </a:p>
        </p:txBody>
      </p:sp>
      <p:sp>
        <p:nvSpPr>
          <p:cNvPr id="25" name="Obdélník 24"/>
          <p:cNvSpPr/>
          <p:nvPr/>
        </p:nvSpPr>
        <p:spPr>
          <a:xfrm>
            <a:off x="4354762" y="3997061"/>
            <a:ext cx="1459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cs-CZ" sz="1600" b="1" dirty="0">
                <a:solidFill>
                  <a:srgbClr val="FBB040"/>
                </a:solidFill>
              </a:rPr>
              <a:t>Méně, jsou to jen výjimečné investice</a:t>
            </a:r>
            <a:endParaRPr lang="en-US" sz="1600" b="1" dirty="0">
              <a:solidFill>
                <a:srgbClr val="FBB040"/>
              </a:solidFill>
            </a:endParaRPr>
          </a:p>
        </p:txBody>
      </p:sp>
      <p:sp>
        <p:nvSpPr>
          <p:cNvPr id="26" name="Obdélník 25"/>
          <p:cNvSpPr/>
          <p:nvPr/>
        </p:nvSpPr>
        <p:spPr>
          <a:xfrm>
            <a:off x="5337540" y="2223995"/>
            <a:ext cx="1764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cs-CZ" sz="1600" b="1" dirty="0">
                <a:solidFill>
                  <a:schemeClr val="bg1">
                    <a:lumMod val="50000"/>
                  </a:schemeClr>
                </a:solidFill>
              </a:rPr>
              <a:t>Nevím, neumím posoudit</a:t>
            </a:r>
            <a:endParaRPr lang="en-US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Obdélník 27"/>
          <p:cNvSpPr/>
          <p:nvPr/>
        </p:nvSpPr>
        <p:spPr>
          <a:xfrm>
            <a:off x="3069630" y="5002478"/>
            <a:ext cx="11480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cs-CZ" sz="1600" b="1" dirty="0">
                <a:solidFill>
                  <a:srgbClr val="0070C0"/>
                </a:solidFill>
              </a:rPr>
              <a:t>26 % - 50 %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29" name="Obdélník 28"/>
          <p:cNvSpPr/>
          <p:nvPr/>
        </p:nvSpPr>
        <p:spPr>
          <a:xfrm>
            <a:off x="800050" y="5102535"/>
            <a:ext cx="11480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cs-CZ" sz="1600" b="1" dirty="0">
                <a:solidFill>
                  <a:srgbClr val="008E94"/>
                </a:solidFill>
              </a:rPr>
              <a:t>10 % - 25 %</a:t>
            </a:r>
            <a:endParaRPr lang="en-US" sz="1600" b="1" dirty="0">
              <a:solidFill>
                <a:srgbClr val="008E94"/>
              </a:solidFill>
            </a:endParaRPr>
          </a:p>
        </p:txBody>
      </p:sp>
      <p:sp>
        <p:nvSpPr>
          <p:cNvPr id="30" name="Obdélník 29"/>
          <p:cNvSpPr/>
          <p:nvPr/>
        </p:nvSpPr>
        <p:spPr>
          <a:xfrm>
            <a:off x="91992" y="2648668"/>
            <a:ext cx="14698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cs-CZ" sz="1600" b="1" dirty="0">
                <a:solidFill>
                  <a:schemeClr val="accent2"/>
                </a:solidFill>
              </a:rPr>
              <a:t>Méně než 10 %</a:t>
            </a:r>
            <a:endParaRPr lang="en-US" sz="1600" b="1" dirty="0">
              <a:solidFill>
                <a:schemeClr val="accent2"/>
              </a:solidFill>
            </a:endParaRPr>
          </a:p>
        </p:txBody>
      </p:sp>
      <p:sp>
        <p:nvSpPr>
          <p:cNvPr id="32" name="Obdélník 31"/>
          <p:cNvSpPr/>
          <p:nvPr/>
        </p:nvSpPr>
        <p:spPr>
          <a:xfrm>
            <a:off x="1065893" y="1983136"/>
            <a:ext cx="1764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cs-CZ" sz="1600" b="1" dirty="0">
                <a:solidFill>
                  <a:schemeClr val="bg1">
                    <a:lumMod val="50000"/>
                  </a:schemeClr>
                </a:solidFill>
              </a:rPr>
              <a:t>Nevím, neumím posoudit</a:t>
            </a:r>
            <a:endParaRPr lang="en-US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TextovéPole 32"/>
          <p:cNvSpPr txBox="1"/>
          <p:nvPr/>
        </p:nvSpPr>
        <p:spPr>
          <a:xfrm>
            <a:off x="5287547" y="1120137"/>
            <a:ext cx="3957048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Podíl všech firemních investic závislých na dotacích</a:t>
            </a:r>
          </a:p>
        </p:txBody>
      </p:sp>
      <p:sp>
        <p:nvSpPr>
          <p:cNvPr id="34" name="Obdélník 33"/>
          <p:cNvSpPr/>
          <p:nvPr/>
        </p:nvSpPr>
        <p:spPr>
          <a:xfrm>
            <a:off x="6780194" y="2125909"/>
            <a:ext cx="13352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cs-CZ" sz="1600" b="1" dirty="0">
                <a:solidFill>
                  <a:srgbClr val="281051"/>
                </a:solidFill>
              </a:rPr>
              <a:t>Více než 50 %</a:t>
            </a:r>
            <a:endParaRPr lang="en-US" sz="1600" b="1" dirty="0">
              <a:solidFill>
                <a:srgbClr val="281051"/>
              </a:solidFill>
            </a:endParaRPr>
          </a:p>
        </p:txBody>
      </p:sp>
      <p:sp>
        <p:nvSpPr>
          <p:cNvPr id="35" name="Obdélník 34"/>
          <p:cNvSpPr/>
          <p:nvPr/>
        </p:nvSpPr>
        <p:spPr>
          <a:xfrm>
            <a:off x="3180232" y="2488073"/>
            <a:ext cx="13352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cs-CZ" sz="1600" b="1" dirty="0">
                <a:solidFill>
                  <a:srgbClr val="281051"/>
                </a:solidFill>
              </a:rPr>
              <a:t>Více než 50 %</a:t>
            </a:r>
            <a:endParaRPr lang="en-US" sz="1600" b="1" dirty="0">
              <a:solidFill>
                <a:srgbClr val="2810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25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Zástupný symbol pro obsah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854372"/>
              </p:ext>
            </p:extLst>
          </p:nvPr>
        </p:nvGraphicFramePr>
        <p:xfrm>
          <a:off x="260346" y="740702"/>
          <a:ext cx="8080731" cy="5286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18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526043" cy="626296"/>
          </a:xfrm>
        </p:spPr>
        <p:txBody>
          <a:bodyPr>
            <a:noAutofit/>
          </a:bodyPr>
          <a:lstStyle/>
          <a:p>
            <a:r>
              <a:rPr lang="cs-CZ" sz="2667" dirty="0"/>
              <a:t>Téměř ¾ firem má pozitivní zkušenost s čerpáním dotací a grantů. Malé firmy mají nejméně dobré zkušenosti.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9253718" y="1901173"/>
            <a:ext cx="2560324" cy="3414307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 </a:t>
            </a: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Výsledky odpovídají dosavadním zkušenostem. Střední firmy mají zkušenosti pozitivní, s klesající velikostí firmy ale spokojenost rovněž klesá. 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44" name="TextovéPole 43"/>
          <p:cNvSpPr txBox="1"/>
          <p:nvPr/>
        </p:nvSpPr>
        <p:spPr>
          <a:xfrm>
            <a:off x="493515" y="1130178"/>
            <a:ext cx="395704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Zkušenost s čerpáním dotací či grantů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3594747" y="3178440"/>
            <a:ext cx="21600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8BCA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Pozitivní zkušenost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A1C46B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Spíše pozitivní zkušenost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BB040"/>
                </a:solidFill>
                <a:effectLst/>
                <a:uLnTx/>
                <a:uFillTx/>
                <a:sym typeface="Wingdings"/>
              </a:rPr>
              <a:t></a:t>
            </a:r>
            <a:r>
              <a:rPr lang="cs-CZ" sz="1100" dirty="0"/>
              <a:t> Spíše negativní zkušenost</a:t>
            </a:r>
            <a:b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sym typeface="Wingdings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D6737"/>
                </a:solidFill>
                <a:effectLst/>
                <a:uLnTx/>
                <a:uFillTx/>
                <a:sym typeface="Wingdings"/>
              </a:rPr>
              <a:t>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sym typeface="Wingdings"/>
              </a:rPr>
              <a:t> </a:t>
            </a:r>
            <a:r>
              <a:rPr lang="cs-CZ" sz="1100" dirty="0"/>
              <a:t>Negativní zkušenost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" name="Pravá složená závorka 1"/>
          <p:cNvSpPr/>
          <p:nvPr/>
        </p:nvSpPr>
        <p:spPr>
          <a:xfrm>
            <a:off x="2214463" y="2018325"/>
            <a:ext cx="255932" cy="1647901"/>
          </a:xfrm>
          <a:prstGeom prst="righ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8" name="Pravá složená závorka 47"/>
          <p:cNvSpPr/>
          <p:nvPr/>
        </p:nvSpPr>
        <p:spPr>
          <a:xfrm>
            <a:off x="2214461" y="4858280"/>
            <a:ext cx="255933" cy="914400"/>
          </a:xfrm>
          <a:prstGeom prst="righ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0" name="TextovéPole 1"/>
          <p:cNvSpPr txBox="1"/>
          <p:nvPr/>
        </p:nvSpPr>
        <p:spPr>
          <a:xfrm>
            <a:off x="3596010" y="5115425"/>
            <a:ext cx="2076209" cy="56938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29 % - Negativní</a:t>
            </a:r>
          </a:p>
          <a:p>
            <a:r>
              <a:rPr lang="cs-CZ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B2B = Spíše negativní + Negativní</a:t>
            </a:r>
            <a:endParaRPr lang="cs-CZ" b="1" dirty="0">
              <a:solidFill>
                <a:srgbClr val="40404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1" name="Zaoblený obdélník 50"/>
          <p:cNvSpPr/>
          <p:nvPr/>
        </p:nvSpPr>
        <p:spPr>
          <a:xfrm>
            <a:off x="6038427" y="2426648"/>
            <a:ext cx="2953672" cy="2754123"/>
          </a:xfrm>
          <a:prstGeom prst="roundRect">
            <a:avLst/>
          </a:prstGeom>
          <a:solidFill>
            <a:schemeClr val="bg1">
              <a:alpha val="33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Nejpozitivnější zkušenost mají firmy s čerpáním dotací</a:t>
            </a:r>
          </a:p>
          <a:p>
            <a:pPr algn="ctr"/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z evropských fondů a pozitivnější zkušenost mají také firmy, které žádaly</a:t>
            </a:r>
          </a:p>
          <a:p>
            <a:pPr algn="ctr"/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o dotaci již vícekrát. </a:t>
            </a:r>
          </a:p>
          <a:p>
            <a:pPr algn="ctr"/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Naopak firmy, které čerpaly vládní dotace nebo žádaly</a:t>
            </a:r>
          </a:p>
          <a:p>
            <a:pPr algn="ctr"/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o dotaci jen jednou, mají negativnější zkušenosti. </a:t>
            </a:r>
            <a:endParaRPr lang="cs-CZ" sz="1600" i="1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52" name="Freeform 6"/>
          <p:cNvSpPr>
            <a:spLocks noChangeAspect="1"/>
          </p:cNvSpPr>
          <p:nvPr/>
        </p:nvSpPr>
        <p:spPr bwMode="auto">
          <a:xfrm>
            <a:off x="2719535" y="2402518"/>
            <a:ext cx="718218" cy="720000"/>
          </a:xfrm>
          <a:custGeom>
            <a:avLst/>
            <a:gdLst>
              <a:gd name="T0" fmla="*/ 477 w 538"/>
              <a:gd name="T1" fmla="*/ 2 h 539"/>
              <a:gd name="T2" fmla="*/ 389 w 538"/>
              <a:gd name="T3" fmla="*/ 50 h 539"/>
              <a:gd name="T4" fmla="*/ 204 w 538"/>
              <a:gd name="T5" fmla="*/ 341 h 539"/>
              <a:gd name="T6" fmla="*/ 154 w 538"/>
              <a:gd name="T7" fmla="*/ 240 h 539"/>
              <a:gd name="T8" fmla="*/ 19 w 538"/>
              <a:gd name="T9" fmla="*/ 296 h 539"/>
              <a:gd name="T10" fmla="*/ 125 w 538"/>
              <a:gd name="T11" fmla="*/ 526 h 539"/>
              <a:gd name="T12" fmla="*/ 153 w 538"/>
              <a:gd name="T13" fmla="*/ 539 h 539"/>
              <a:gd name="T14" fmla="*/ 200 w 538"/>
              <a:gd name="T15" fmla="*/ 529 h 539"/>
              <a:gd name="T16" fmla="*/ 244 w 538"/>
              <a:gd name="T17" fmla="*/ 504 h 539"/>
              <a:gd name="T18" fmla="*/ 262 w 538"/>
              <a:gd name="T19" fmla="*/ 479 h 539"/>
              <a:gd name="T20" fmla="*/ 516 w 538"/>
              <a:gd name="T21" fmla="*/ 29 h 539"/>
              <a:gd name="T22" fmla="*/ 477 w 538"/>
              <a:gd name="T23" fmla="*/ 2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38" h="539">
                <a:moveTo>
                  <a:pt x="477" y="2"/>
                </a:moveTo>
                <a:cubicBezTo>
                  <a:pt x="444" y="7"/>
                  <a:pt x="410" y="23"/>
                  <a:pt x="389" y="50"/>
                </a:cubicBezTo>
                <a:cubicBezTo>
                  <a:pt x="317" y="140"/>
                  <a:pt x="256" y="238"/>
                  <a:pt x="204" y="341"/>
                </a:cubicBezTo>
                <a:cubicBezTo>
                  <a:pt x="189" y="307"/>
                  <a:pt x="172" y="273"/>
                  <a:pt x="154" y="240"/>
                </a:cubicBezTo>
                <a:cubicBezTo>
                  <a:pt x="132" y="201"/>
                  <a:pt x="0" y="262"/>
                  <a:pt x="19" y="296"/>
                </a:cubicBezTo>
                <a:cubicBezTo>
                  <a:pt x="59" y="370"/>
                  <a:pt x="94" y="447"/>
                  <a:pt x="125" y="526"/>
                </a:cubicBezTo>
                <a:cubicBezTo>
                  <a:pt x="129" y="537"/>
                  <a:pt x="142" y="539"/>
                  <a:pt x="153" y="539"/>
                </a:cubicBezTo>
                <a:cubicBezTo>
                  <a:pt x="169" y="539"/>
                  <a:pt x="185" y="534"/>
                  <a:pt x="200" y="529"/>
                </a:cubicBezTo>
                <a:cubicBezTo>
                  <a:pt x="216" y="523"/>
                  <a:pt x="231" y="515"/>
                  <a:pt x="244" y="504"/>
                </a:cubicBezTo>
                <a:cubicBezTo>
                  <a:pt x="252" y="497"/>
                  <a:pt x="259" y="488"/>
                  <a:pt x="262" y="479"/>
                </a:cubicBezTo>
                <a:cubicBezTo>
                  <a:pt x="324" y="317"/>
                  <a:pt x="409" y="165"/>
                  <a:pt x="516" y="29"/>
                </a:cubicBezTo>
                <a:cubicBezTo>
                  <a:pt x="538" y="2"/>
                  <a:pt x="491" y="0"/>
                  <a:pt x="477" y="2"/>
                </a:cubicBezTo>
                <a:close/>
              </a:path>
            </a:pathLst>
          </a:custGeom>
          <a:solidFill>
            <a:srgbClr val="00B050"/>
          </a:solidFill>
          <a:ln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" name="Freeform 7"/>
          <p:cNvSpPr>
            <a:spLocks noChangeAspect="1"/>
          </p:cNvSpPr>
          <p:nvPr/>
        </p:nvSpPr>
        <p:spPr bwMode="auto">
          <a:xfrm>
            <a:off x="2719535" y="4986853"/>
            <a:ext cx="756102" cy="720000"/>
          </a:xfrm>
          <a:custGeom>
            <a:avLst/>
            <a:gdLst>
              <a:gd name="T0" fmla="*/ 327 w 502"/>
              <a:gd name="T1" fmla="*/ 187 h 479"/>
              <a:gd name="T2" fmla="*/ 480 w 502"/>
              <a:gd name="T3" fmla="*/ 38 h 479"/>
              <a:gd name="T4" fmla="*/ 464 w 502"/>
              <a:gd name="T5" fmla="*/ 0 h 479"/>
              <a:gd name="T6" fmla="*/ 369 w 502"/>
              <a:gd name="T7" fmla="*/ 39 h 479"/>
              <a:gd name="T8" fmla="*/ 273 w 502"/>
              <a:gd name="T9" fmla="*/ 127 h 479"/>
              <a:gd name="T10" fmla="*/ 215 w 502"/>
              <a:gd name="T11" fmla="*/ 69 h 479"/>
              <a:gd name="T12" fmla="*/ 91 w 502"/>
              <a:gd name="T13" fmla="*/ 137 h 479"/>
              <a:gd name="T14" fmla="*/ 179 w 502"/>
              <a:gd name="T15" fmla="*/ 229 h 479"/>
              <a:gd name="T16" fmla="*/ 18 w 502"/>
              <a:gd name="T17" fmla="*/ 449 h 479"/>
              <a:gd name="T18" fmla="*/ 57 w 502"/>
              <a:gd name="T19" fmla="*/ 476 h 479"/>
              <a:gd name="T20" fmla="*/ 146 w 502"/>
              <a:gd name="T21" fmla="*/ 428 h 479"/>
              <a:gd name="T22" fmla="*/ 237 w 502"/>
              <a:gd name="T23" fmla="*/ 297 h 479"/>
              <a:gd name="T24" fmla="*/ 300 w 502"/>
              <a:gd name="T25" fmla="*/ 381 h 479"/>
              <a:gd name="T26" fmla="*/ 435 w 502"/>
              <a:gd name="T27" fmla="*/ 325 h 479"/>
              <a:gd name="T28" fmla="*/ 327 w 502"/>
              <a:gd name="T29" fmla="*/ 187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02" h="479">
                <a:moveTo>
                  <a:pt x="327" y="187"/>
                </a:moveTo>
                <a:cubicBezTo>
                  <a:pt x="375" y="134"/>
                  <a:pt x="426" y="84"/>
                  <a:pt x="480" y="38"/>
                </a:cubicBezTo>
                <a:cubicBezTo>
                  <a:pt x="502" y="19"/>
                  <a:pt x="491" y="0"/>
                  <a:pt x="464" y="0"/>
                </a:cubicBezTo>
                <a:cubicBezTo>
                  <a:pt x="429" y="0"/>
                  <a:pt x="395" y="17"/>
                  <a:pt x="369" y="39"/>
                </a:cubicBezTo>
                <a:cubicBezTo>
                  <a:pt x="336" y="67"/>
                  <a:pt x="304" y="97"/>
                  <a:pt x="273" y="127"/>
                </a:cubicBezTo>
                <a:cubicBezTo>
                  <a:pt x="255" y="107"/>
                  <a:pt x="235" y="88"/>
                  <a:pt x="215" y="69"/>
                </a:cubicBezTo>
                <a:cubicBezTo>
                  <a:pt x="186" y="41"/>
                  <a:pt x="58" y="106"/>
                  <a:pt x="91" y="137"/>
                </a:cubicBezTo>
                <a:cubicBezTo>
                  <a:pt x="122" y="167"/>
                  <a:pt x="151" y="197"/>
                  <a:pt x="179" y="229"/>
                </a:cubicBezTo>
                <a:cubicBezTo>
                  <a:pt x="120" y="298"/>
                  <a:pt x="66" y="372"/>
                  <a:pt x="18" y="449"/>
                </a:cubicBezTo>
                <a:cubicBezTo>
                  <a:pt x="0" y="477"/>
                  <a:pt x="40" y="479"/>
                  <a:pt x="57" y="476"/>
                </a:cubicBezTo>
                <a:cubicBezTo>
                  <a:pt x="88" y="471"/>
                  <a:pt x="128" y="455"/>
                  <a:pt x="146" y="428"/>
                </a:cubicBezTo>
                <a:cubicBezTo>
                  <a:pt x="174" y="383"/>
                  <a:pt x="204" y="339"/>
                  <a:pt x="237" y="297"/>
                </a:cubicBezTo>
                <a:cubicBezTo>
                  <a:pt x="258" y="324"/>
                  <a:pt x="280" y="352"/>
                  <a:pt x="300" y="381"/>
                </a:cubicBezTo>
                <a:cubicBezTo>
                  <a:pt x="327" y="419"/>
                  <a:pt x="455" y="353"/>
                  <a:pt x="435" y="325"/>
                </a:cubicBezTo>
                <a:cubicBezTo>
                  <a:pt x="401" y="277"/>
                  <a:pt x="365" y="231"/>
                  <a:pt x="327" y="18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TextovéPole 19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Q11. Jaká je Vaše zkušenost s čerpáním dotací či grantů? 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Báze: Alespoň jednou získali dotaci N=146</a:t>
            </a:r>
          </a:p>
        </p:txBody>
      </p:sp>
    </p:spTree>
    <p:extLst>
      <p:ext uri="{BB962C8B-B14F-4D97-AF65-F5344CB8AC3E}">
        <p14:creationId xmlns:p14="http://schemas.microsoft.com/office/powerpoint/2010/main" val="671957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délník 43"/>
          <p:cNvSpPr/>
          <p:nvPr/>
        </p:nvSpPr>
        <p:spPr>
          <a:xfrm>
            <a:off x="587157" y="1482426"/>
            <a:ext cx="4883024" cy="4415962"/>
          </a:xfrm>
          <a:prstGeom prst="rect">
            <a:avLst/>
          </a:prstGeom>
          <a:blipFill dpi="0" rotWithShape="1">
            <a:blip r:embed="rId3">
              <a:alphaModFix amt="56000"/>
            </a:blip>
            <a:srcRect/>
            <a:stretch>
              <a:fillRect l="-8011" t="-7885" r="-2439" b="-510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 err="1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38" name="Ovál 2"/>
          <p:cNvSpPr/>
          <p:nvPr/>
        </p:nvSpPr>
        <p:spPr>
          <a:xfrm>
            <a:off x="622518" y="1628311"/>
            <a:ext cx="4777598" cy="4066721"/>
          </a:xfrm>
          <a:custGeom>
            <a:avLst/>
            <a:gdLst>
              <a:gd name="connsiteX0" fmla="*/ 0 w 4196195"/>
              <a:gd name="connsiteY0" fmla="*/ 576064 h 1152128"/>
              <a:gd name="connsiteX1" fmla="*/ 2098098 w 4196195"/>
              <a:gd name="connsiteY1" fmla="*/ 0 h 1152128"/>
              <a:gd name="connsiteX2" fmla="*/ 4196196 w 4196195"/>
              <a:gd name="connsiteY2" fmla="*/ 576064 h 1152128"/>
              <a:gd name="connsiteX3" fmla="*/ 2098098 w 4196195"/>
              <a:gd name="connsiteY3" fmla="*/ 1152128 h 1152128"/>
              <a:gd name="connsiteX4" fmla="*/ 0 w 4196195"/>
              <a:gd name="connsiteY4" fmla="*/ 576064 h 1152128"/>
              <a:gd name="connsiteX0" fmla="*/ 1215 w 4197411"/>
              <a:gd name="connsiteY0" fmla="*/ 679303 h 1255367"/>
              <a:gd name="connsiteX1" fmla="*/ 2342661 w 4197411"/>
              <a:gd name="connsiteY1" fmla="*/ 0 h 1255367"/>
              <a:gd name="connsiteX2" fmla="*/ 4197411 w 4197411"/>
              <a:gd name="connsiteY2" fmla="*/ 679303 h 1255367"/>
              <a:gd name="connsiteX3" fmla="*/ 2099313 w 4197411"/>
              <a:gd name="connsiteY3" fmla="*/ 1255367 h 1255367"/>
              <a:gd name="connsiteX4" fmla="*/ 1215 w 4197411"/>
              <a:gd name="connsiteY4" fmla="*/ 679303 h 1255367"/>
              <a:gd name="connsiteX0" fmla="*/ 651 w 4705666"/>
              <a:gd name="connsiteY0" fmla="*/ 620479 h 1255798"/>
              <a:gd name="connsiteX1" fmla="*/ 2850916 w 4705666"/>
              <a:gd name="connsiteY1" fmla="*/ 169 h 1255798"/>
              <a:gd name="connsiteX2" fmla="*/ 4705666 w 4705666"/>
              <a:gd name="connsiteY2" fmla="*/ 679472 h 1255798"/>
              <a:gd name="connsiteX3" fmla="*/ 2607568 w 4705666"/>
              <a:gd name="connsiteY3" fmla="*/ 1255536 h 1255798"/>
              <a:gd name="connsiteX4" fmla="*/ 651 w 4705666"/>
              <a:gd name="connsiteY4" fmla="*/ 620479 h 1255798"/>
              <a:gd name="connsiteX0" fmla="*/ 8987 w 4714002"/>
              <a:gd name="connsiteY0" fmla="*/ 621510 h 1256829"/>
              <a:gd name="connsiteX1" fmla="*/ 2859252 w 4714002"/>
              <a:gd name="connsiteY1" fmla="*/ 1200 h 1256829"/>
              <a:gd name="connsiteX2" fmla="*/ 4714002 w 4714002"/>
              <a:gd name="connsiteY2" fmla="*/ 680503 h 1256829"/>
              <a:gd name="connsiteX3" fmla="*/ 2615904 w 4714002"/>
              <a:gd name="connsiteY3" fmla="*/ 1256567 h 1256829"/>
              <a:gd name="connsiteX4" fmla="*/ 8987 w 4714002"/>
              <a:gd name="connsiteY4" fmla="*/ 621510 h 1256829"/>
              <a:gd name="connsiteX0" fmla="*/ 9014 w 4706655"/>
              <a:gd name="connsiteY0" fmla="*/ 872862 h 1306414"/>
              <a:gd name="connsiteX1" fmla="*/ 2851905 w 4706655"/>
              <a:gd name="connsiteY1" fmla="*/ 1829 h 1306414"/>
              <a:gd name="connsiteX2" fmla="*/ 4706655 w 4706655"/>
              <a:gd name="connsiteY2" fmla="*/ 681132 h 1306414"/>
              <a:gd name="connsiteX3" fmla="*/ 2608557 w 4706655"/>
              <a:gd name="connsiteY3" fmla="*/ 1257196 h 1306414"/>
              <a:gd name="connsiteX4" fmla="*/ 9014 w 4706655"/>
              <a:gd name="connsiteY4" fmla="*/ 872862 h 1306414"/>
              <a:gd name="connsiteX0" fmla="*/ 269 w 4697910"/>
              <a:gd name="connsiteY0" fmla="*/ 872862 h 1402016"/>
              <a:gd name="connsiteX1" fmla="*/ 2843160 w 4697910"/>
              <a:gd name="connsiteY1" fmla="*/ 1829 h 1402016"/>
              <a:gd name="connsiteX2" fmla="*/ 4697910 w 4697910"/>
              <a:gd name="connsiteY2" fmla="*/ 681132 h 1402016"/>
              <a:gd name="connsiteX3" fmla="*/ 2599812 w 4697910"/>
              <a:gd name="connsiteY3" fmla="*/ 1257196 h 1402016"/>
              <a:gd name="connsiteX4" fmla="*/ 269 w 4697910"/>
              <a:gd name="connsiteY4" fmla="*/ 872862 h 1402016"/>
              <a:gd name="connsiteX0" fmla="*/ 266 w 4712655"/>
              <a:gd name="connsiteY0" fmla="*/ 690969 h 1317800"/>
              <a:gd name="connsiteX1" fmla="*/ 2857905 w 4712655"/>
              <a:gd name="connsiteY1" fmla="*/ 19039 h 1317800"/>
              <a:gd name="connsiteX2" fmla="*/ 4712655 w 4712655"/>
              <a:gd name="connsiteY2" fmla="*/ 698342 h 1317800"/>
              <a:gd name="connsiteX3" fmla="*/ 2614557 w 4712655"/>
              <a:gd name="connsiteY3" fmla="*/ 1274406 h 1317800"/>
              <a:gd name="connsiteX4" fmla="*/ 266 w 4712655"/>
              <a:gd name="connsiteY4" fmla="*/ 690969 h 1317800"/>
              <a:gd name="connsiteX0" fmla="*/ 251 w 3992808"/>
              <a:gd name="connsiteY0" fmla="*/ 690969 h 1317800"/>
              <a:gd name="connsiteX1" fmla="*/ 2857890 w 3992808"/>
              <a:gd name="connsiteY1" fmla="*/ 19039 h 1317800"/>
              <a:gd name="connsiteX2" fmla="*/ 3992808 w 3992808"/>
              <a:gd name="connsiteY2" fmla="*/ 698343 h 1317800"/>
              <a:gd name="connsiteX3" fmla="*/ 2614542 w 3992808"/>
              <a:gd name="connsiteY3" fmla="*/ 1274406 h 1317800"/>
              <a:gd name="connsiteX4" fmla="*/ 251 w 3992808"/>
              <a:gd name="connsiteY4" fmla="*/ 690969 h 1317800"/>
              <a:gd name="connsiteX0" fmla="*/ 251 w 3992970"/>
              <a:gd name="connsiteY0" fmla="*/ 690969 h 1317800"/>
              <a:gd name="connsiteX1" fmla="*/ 2857890 w 3992970"/>
              <a:gd name="connsiteY1" fmla="*/ 19039 h 1317800"/>
              <a:gd name="connsiteX2" fmla="*/ 3992808 w 3992970"/>
              <a:gd name="connsiteY2" fmla="*/ 698343 h 1317800"/>
              <a:gd name="connsiteX3" fmla="*/ 2614542 w 3992970"/>
              <a:gd name="connsiteY3" fmla="*/ 1274406 h 1317800"/>
              <a:gd name="connsiteX4" fmla="*/ 251 w 3992970"/>
              <a:gd name="connsiteY4" fmla="*/ 690969 h 1317800"/>
              <a:gd name="connsiteX0" fmla="*/ 251 w 3992970"/>
              <a:gd name="connsiteY0" fmla="*/ 690969 h 1317800"/>
              <a:gd name="connsiteX1" fmla="*/ 2857890 w 3992970"/>
              <a:gd name="connsiteY1" fmla="*/ 19039 h 1317800"/>
              <a:gd name="connsiteX2" fmla="*/ 3992808 w 3992970"/>
              <a:gd name="connsiteY2" fmla="*/ 698343 h 1317800"/>
              <a:gd name="connsiteX3" fmla="*/ 2614542 w 3992970"/>
              <a:gd name="connsiteY3" fmla="*/ 1274406 h 1317800"/>
              <a:gd name="connsiteX4" fmla="*/ 251 w 3992970"/>
              <a:gd name="connsiteY4" fmla="*/ 690969 h 1317800"/>
              <a:gd name="connsiteX0" fmla="*/ 251 w 3992970"/>
              <a:gd name="connsiteY0" fmla="*/ 690969 h 1331712"/>
              <a:gd name="connsiteX1" fmla="*/ 2857890 w 3992970"/>
              <a:gd name="connsiteY1" fmla="*/ 19039 h 1331712"/>
              <a:gd name="connsiteX2" fmla="*/ 3992808 w 3992970"/>
              <a:gd name="connsiteY2" fmla="*/ 698343 h 1331712"/>
              <a:gd name="connsiteX3" fmla="*/ 2614542 w 3992970"/>
              <a:gd name="connsiteY3" fmla="*/ 1274406 h 1331712"/>
              <a:gd name="connsiteX4" fmla="*/ 251 w 3992970"/>
              <a:gd name="connsiteY4" fmla="*/ 690969 h 1331712"/>
              <a:gd name="connsiteX0" fmla="*/ 334 w 3993053"/>
              <a:gd name="connsiteY0" fmla="*/ 671933 h 1331480"/>
              <a:gd name="connsiteX1" fmla="*/ 2857973 w 3993053"/>
              <a:gd name="connsiteY1" fmla="*/ 3 h 1331480"/>
              <a:gd name="connsiteX2" fmla="*/ 3992891 w 3993053"/>
              <a:gd name="connsiteY2" fmla="*/ 679307 h 1331480"/>
              <a:gd name="connsiteX3" fmla="*/ 2676325 w 3993053"/>
              <a:gd name="connsiteY3" fmla="*/ 1330032 h 1331480"/>
              <a:gd name="connsiteX4" fmla="*/ 334 w 3993053"/>
              <a:gd name="connsiteY4" fmla="*/ 671933 h 1331480"/>
              <a:gd name="connsiteX0" fmla="*/ 2204 w 3994923"/>
              <a:gd name="connsiteY0" fmla="*/ 694549 h 1391928"/>
              <a:gd name="connsiteX1" fmla="*/ 2859843 w 3994923"/>
              <a:gd name="connsiteY1" fmla="*/ 22619 h 1391928"/>
              <a:gd name="connsiteX2" fmla="*/ 3994761 w 3994923"/>
              <a:gd name="connsiteY2" fmla="*/ 701923 h 1391928"/>
              <a:gd name="connsiteX3" fmla="*/ 2678195 w 3994923"/>
              <a:gd name="connsiteY3" fmla="*/ 1352648 h 1391928"/>
              <a:gd name="connsiteX4" fmla="*/ 2204 w 3994923"/>
              <a:gd name="connsiteY4" fmla="*/ 694549 h 139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4923" h="1391928">
                <a:moveTo>
                  <a:pt x="2204" y="694549"/>
                </a:moveTo>
                <a:cubicBezTo>
                  <a:pt x="-80638" y="-188414"/>
                  <a:pt x="2194417" y="21390"/>
                  <a:pt x="2859843" y="22619"/>
                </a:cubicBezTo>
                <a:cubicBezTo>
                  <a:pt x="3525269" y="23848"/>
                  <a:pt x="4005045" y="234448"/>
                  <a:pt x="3994761" y="701923"/>
                </a:cubicBezTo>
                <a:cubicBezTo>
                  <a:pt x="3994761" y="1148066"/>
                  <a:pt x="3353905" y="1321879"/>
                  <a:pt x="2678195" y="1352648"/>
                </a:cubicBezTo>
                <a:cubicBezTo>
                  <a:pt x="2002485" y="1383417"/>
                  <a:pt x="85046" y="1577512"/>
                  <a:pt x="2204" y="694549"/>
                </a:cubicBezTo>
                <a:close/>
              </a:path>
            </a:pathLst>
          </a:custGeom>
          <a:solidFill>
            <a:schemeClr val="bg1">
              <a:lumMod val="95000"/>
              <a:alpha val="48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19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730944" cy="626296"/>
          </a:xfrm>
        </p:spPr>
        <p:txBody>
          <a:bodyPr>
            <a:noAutofit/>
          </a:bodyPr>
          <a:lstStyle/>
          <a:p>
            <a:r>
              <a:rPr lang="cs-CZ" sz="2667" dirty="0"/>
              <a:t>Polovině firem, které alespoň jednou získaly dotaci, připadá jako největší komplikace složitá administrativa a papírování.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9200306" y="1220755"/>
            <a:ext cx="2560324" cy="466243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Administrativa je obvyklou výtkou dotačních výzev, stále častěji ale roste nespokojenost</a:t>
            </a: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s rozdílnými závěry kontrol jednotlivých úřadů. Živnostníci a </a:t>
            </a:r>
            <a:r>
              <a:rPr lang="cs-CZ" sz="1600" dirty="0" err="1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mikrofirmy</a:t>
            </a:r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 do pěti zaměstnanců rovněž dlouhodobě kritizují fakt, že nemají možnost čerpat malé dotace.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59" name="Obdélník 58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60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sp>
        <p:nvSpPr>
          <p:cNvPr id="41" name="TextovéPole 40"/>
          <p:cNvSpPr txBox="1"/>
          <p:nvPr/>
        </p:nvSpPr>
        <p:spPr>
          <a:xfrm>
            <a:off x="681509" y="2843194"/>
            <a:ext cx="36443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s-CZ" sz="4000" b="1" kern="0" dirty="0">
                <a:solidFill>
                  <a:srgbClr val="0070C0"/>
                </a:solidFill>
              </a:rPr>
              <a:t>Administrativa, papírování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 </a:t>
            </a:r>
            <a:r>
              <a:rPr kumimoji="0" lang="cs-CZ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53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 %</a:t>
            </a:r>
          </a:p>
        </p:txBody>
      </p:sp>
      <p:sp>
        <p:nvSpPr>
          <p:cNvPr id="42" name="TextovéPole 41"/>
          <p:cNvSpPr txBox="1"/>
          <p:nvPr/>
        </p:nvSpPr>
        <p:spPr>
          <a:xfrm>
            <a:off x="1379327" y="4148255"/>
            <a:ext cx="2356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Délka vyřizování 12 %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7" name="TextovéPole 56"/>
          <p:cNvSpPr txBox="1"/>
          <p:nvPr/>
        </p:nvSpPr>
        <p:spPr>
          <a:xfrm>
            <a:off x="1299873" y="4627052"/>
            <a:ext cx="1689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s-CZ" sz="1200" b="1" kern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Nevhodné, zbytečné podmínky žádosti 5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 %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8" name="TextovéPole 57"/>
          <p:cNvSpPr txBox="1"/>
          <p:nvPr/>
        </p:nvSpPr>
        <p:spPr>
          <a:xfrm>
            <a:off x="4087018" y="4040709"/>
            <a:ext cx="15419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3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Nevím 6 %</a:t>
            </a:r>
            <a:endParaRPr kumimoji="0" lang="en-US" sz="13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3" name="TextovéPole 62"/>
          <p:cNvSpPr txBox="1"/>
          <p:nvPr/>
        </p:nvSpPr>
        <p:spPr>
          <a:xfrm>
            <a:off x="2927253" y="4560883"/>
            <a:ext cx="1883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s-CZ" sz="1200" b="1" kern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Nejasnost informací 5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 %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5" name="TextovéPole 64"/>
          <p:cNvSpPr txBox="1"/>
          <p:nvPr/>
        </p:nvSpPr>
        <p:spPr>
          <a:xfrm>
            <a:off x="4227210" y="3170861"/>
            <a:ext cx="11567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s-CZ" sz="1300" b="1" kern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Nedostatek informací </a:t>
            </a:r>
            <a:r>
              <a:rPr kumimoji="0" lang="cs-CZ" sz="13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6 %</a:t>
            </a:r>
            <a:endParaRPr kumimoji="0" lang="en-US" sz="13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8" name="TextovéPole 67"/>
          <p:cNvSpPr txBox="1"/>
          <p:nvPr/>
        </p:nvSpPr>
        <p:spPr>
          <a:xfrm>
            <a:off x="3634245" y="2636880"/>
            <a:ext cx="1541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Složitost 13 %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9" name="TextovéPole 68"/>
          <p:cNvSpPr txBox="1"/>
          <p:nvPr/>
        </p:nvSpPr>
        <p:spPr>
          <a:xfrm>
            <a:off x="2064944" y="2405460"/>
            <a:ext cx="1541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Jiné 16 %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70" name="Zaoblený obdélníkový bublinový popisek 69"/>
          <p:cNvSpPr/>
          <p:nvPr/>
        </p:nvSpPr>
        <p:spPr>
          <a:xfrm>
            <a:off x="6127282" y="1604275"/>
            <a:ext cx="2704676" cy="471395"/>
          </a:xfrm>
          <a:prstGeom prst="wedgeRoundRectCallout">
            <a:avLst>
              <a:gd name="adj1" fmla="val -66074"/>
              <a:gd name="adj2" fmla="val 40894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„Následné kontroly a dodržování nesmyslných neřízení.“</a:t>
            </a:r>
          </a:p>
        </p:txBody>
      </p:sp>
      <p:sp>
        <p:nvSpPr>
          <p:cNvPr id="72" name="Zaoblený obdélníkový bublinový popisek 71"/>
          <p:cNvSpPr/>
          <p:nvPr/>
        </p:nvSpPr>
        <p:spPr>
          <a:xfrm>
            <a:off x="6127282" y="2342592"/>
            <a:ext cx="2704676" cy="471395"/>
          </a:xfrm>
          <a:prstGeom prst="wedgeRoundRectCallout">
            <a:avLst>
              <a:gd name="adj1" fmla="val -67563"/>
              <a:gd name="adj2" fmla="val 44016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„D</a:t>
            </a:r>
            <a:r>
              <a:rPr lang="pt-BR" sz="1400" i="1" dirty="0">
                <a:solidFill>
                  <a:schemeClr val="tx2">
                    <a:lumMod val="50000"/>
                  </a:schemeClr>
                </a:solidFill>
              </a:rPr>
              <a:t>louhé </a:t>
            </a:r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č</a:t>
            </a:r>
            <a:r>
              <a:rPr lang="pt-BR" sz="1400" i="1" dirty="0">
                <a:solidFill>
                  <a:schemeClr val="tx2">
                    <a:lumMod val="50000"/>
                  </a:schemeClr>
                </a:solidFill>
              </a:rPr>
              <a:t>ekání na vy</a:t>
            </a:r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ř</a:t>
            </a:r>
            <a:r>
              <a:rPr lang="pt-BR" sz="1400" i="1" dirty="0">
                <a:solidFill>
                  <a:schemeClr val="tx2">
                    <a:lumMod val="50000"/>
                  </a:schemeClr>
                </a:solidFill>
              </a:rPr>
              <a:t>ízení a na peníze</a:t>
            </a:r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.“</a:t>
            </a:r>
          </a:p>
        </p:txBody>
      </p:sp>
      <p:sp>
        <p:nvSpPr>
          <p:cNvPr id="73" name="Zaoblený obdélníkový bublinový popisek 72"/>
          <p:cNvSpPr/>
          <p:nvPr/>
        </p:nvSpPr>
        <p:spPr>
          <a:xfrm>
            <a:off x="6136909" y="3117372"/>
            <a:ext cx="2704676" cy="471395"/>
          </a:xfrm>
          <a:prstGeom prst="wedgeRoundRectCallout">
            <a:avLst>
              <a:gd name="adj1" fmla="val -67026"/>
              <a:gd name="adj2" fmla="val 19818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„Zpracování projektu a podkladů pro dotaci příliš složité.“</a:t>
            </a:r>
          </a:p>
        </p:txBody>
      </p:sp>
      <p:sp>
        <p:nvSpPr>
          <p:cNvPr id="74" name="Zaoblený obdélníkový bublinový popisek 73"/>
          <p:cNvSpPr/>
          <p:nvPr/>
        </p:nvSpPr>
        <p:spPr>
          <a:xfrm>
            <a:off x="6145113" y="3934337"/>
            <a:ext cx="2704676" cy="471395"/>
          </a:xfrm>
          <a:prstGeom prst="wedgeRoundRectCallout">
            <a:avLst>
              <a:gd name="adj1" fmla="val -67979"/>
              <a:gd name="adj2" fmla="val -57461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„Komplikovaný postup při podávání žádosti.“</a:t>
            </a:r>
          </a:p>
        </p:txBody>
      </p:sp>
      <p:sp>
        <p:nvSpPr>
          <p:cNvPr id="78" name="TextovéPole 77"/>
          <p:cNvSpPr txBox="1"/>
          <p:nvPr/>
        </p:nvSpPr>
        <p:spPr>
          <a:xfrm>
            <a:off x="3246246" y="5013031"/>
            <a:ext cx="701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Nic 5 %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3" name="TextovéPole 42"/>
          <p:cNvSpPr txBox="1"/>
          <p:nvPr/>
        </p:nvSpPr>
        <p:spPr>
          <a:xfrm>
            <a:off x="493514" y="1130178"/>
            <a:ext cx="518533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Největší komplikace nebo bariéry při čerpání dotací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6509301" y="1124243"/>
            <a:ext cx="518533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b="1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Ukázky odpovědí</a:t>
            </a:r>
          </a:p>
        </p:txBody>
      </p:sp>
      <p:sp>
        <p:nvSpPr>
          <p:cNvPr id="46" name="Zaoblený obdélníkový bublinový popisek 45"/>
          <p:cNvSpPr/>
          <p:nvPr/>
        </p:nvSpPr>
        <p:spPr>
          <a:xfrm>
            <a:off x="6136909" y="4665969"/>
            <a:ext cx="2704676" cy="471395"/>
          </a:xfrm>
          <a:prstGeom prst="wedgeRoundRectCallout">
            <a:avLst>
              <a:gd name="adj1" fmla="val -67979"/>
              <a:gd name="adj2" fmla="val -57461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„Obrovská administrativa, komplikovanost.“</a:t>
            </a:r>
          </a:p>
        </p:txBody>
      </p:sp>
      <p:sp>
        <p:nvSpPr>
          <p:cNvPr id="48" name="Zaoblený obdélníkový bublinový popisek 47"/>
          <p:cNvSpPr/>
          <p:nvPr/>
        </p:nvSpPr>
        <p:spPr>
          <a:xfrm>
            <a:off x="6169367" y="5411799"/>
            <a:ext cx="2704676" cy="856049"/>
          </a:xfrm>
          <a:prstGeom prst="wedgeRoundRectCallout">
            <a:avLst>
              <a:gd name="adj1" fmla="val -67979"/>
              <a:gd name="adj2" fmla="val -57461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i="1" dirty="0">
                <a:solidFill>
                  <a:schemeClr val="tx2">
                    <a:lumMod val="50000"/>
                  </a:schemeClr>
                </a:solidFill>
              </a:rPr>
              <a:t>„Malé podniky nepotřebují tak velkou částku čerpat a na menší částky nejsou vypisovány dotace.“</a:t>
            </a:r>
          </a:p>
        </p:txBody>
      </p:sp>
      <p:sp>
        <p:nvSpPr>
          <p:cNvPr id="39" name="TextovéPole 38"/>
          <p:cNvSpPr txBox="1"/>
          <p:nvPr/>
        </p:nvSpPr>
        <p:spPr>
          <a:xfrm>
            <a:off x="469809" y="6177750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Q12. Můžete mi prosím říci, co je podle Vás největší komplikace nebo bariéra při čerpání dotací? 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</a:rPr>
              <a:t>Báze: Alespoň jednou získali dotaci N=146</a:t>
            </a:r>
          </a:p>
        </p:txBody>
      </p:sp>
      <p:sp>
        <p:nvSpPr>
          <p:cNvPr id="29" name="Zaoblený obdélníkový bublinový popisek 69"/>
          <p:cNvSpPr/>
          <p:nvPr/>
        </p:nvSpPr>
        <p:spPr>
          <a:xfrm>
            <a:off x="1181819" y="1645292"/>
            <a:ext cx="3667302" cy="471395"/>
          </a:xfrm>
          <a:prstGeom prst="wedgeRoundRectCallout">
            <a:avLst>
              <a:gd name="adj1" fmla="val -19827"/>
              <a:gd name="adj2" fmla="val 117753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i="1" dirty="0">
                <a:solidFill>
                  <a:schemeClr val="tx2">
                    <a:lumMod val="50000"/>
                  </a:schemeClr>
                </a:solidFill>
              </a:rPr>
              <a:t>Např. malá přehlednost požadavků, byrokracie, velká konkurence, udržitelnost projektu… </a:t>
            </a:r>
          </a:p>
        </p:txBody>
      </p:sp>
    </p:spTree>
    <p:extLst>
      <p:ext uri="{BB962C8B-B14F-4D97-AF65-F5344CB8AC3E}">
        <p14:creationId xmlns:p14="http://schemas.microsoft.com/office/powerpoint/2010/main" val="3635508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2DB900-4F27-419C-B2D8-AAC4EB8D73BD}" type="slidenum">
              <a:rPr lang="cs-CZ" smtClean="0"/>
              <a:pPr/>
              <a:t>20</a:t>
            </a:fld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-12825" y="4702629"/>
            <a:ext cx="8603033" cy="1048742"/>
          </a:xfrm>
          <a:prstGeom prst="rect">
            <a:avLst/>
          </a:prstGeom>
          <a:solidFill>
            <a:srgbClr val="008BCA">
              <a:alpha val="54118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PŘÍLOHA</a:t>
            </a:r>
            <a:r>
              <a:rPr lang="cs-CZ" sz="4800" b="1" kern="0" dirty="0">
                <a:solidFill>
                  <a:srgbClr val="FFFFFF"/>
                </a:solidFill>
                <a:latin typeface="Calibri"/>
              </a:rPr>
              <a:t>: STRUKTURA VZORKU</a:t>
            </a:r>
            <a:endParaRPr kumimoji="0" lang="cs-CZ" sz="4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676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>
              <a:defRPr/>
            </a:pPr>
            <a:fld id="{2A2DB900-4F27-419C-B2D8-AAC4EB8D73BD}" type="slidenum">
              <a:rPr lang="cs-CZ" sz="1467" kern="0">
                <a:solidFill>
                  <a:sysClr val="windowText" lastClr="000000"/>
                </a:solidFill>
              </a:rPr>
              <a:pPr defTabSz="1219170">
                <a:defRPr/>
              </a:pPr>
              <a:t>21</a:t>
            </a:fld>
            <a:endParaRPr lang="cs-CZ" sz="1467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6" y="8475"/>
            <a:ext cx="9280761" cy="626296"/>
          </a:xfrm>
        </p:spPr>
        <p:txBody>
          <a:bodyPr>
            <a:noAutofit/>
          </a:bodyPr>
          <a:lstStyle/>
          <a:p>
            <a:r>
              <a:rPr lang="cs-CZ" sz="2667" dirty="0"/>
              <a:t>Identifikace firmy</a:t>
            </a:r>
          </a:p>
        </p:txBody>
      </p:sp>
      <p:sp>
        <p:nvSpPr>
          <p:cNvPr id="26" name="Obdélník 25"/>
          <p:cNvSpPr/>
          <p:nvPr/>
        </p:nvSpPr>
        <p:spPr>
          <a:xfrm>
            <a:off x="10019558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27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20901" y="8475"/>
            <a:ext cx="587808" cy="626296"/>
          </a:xfrm>
          <a:prstGeom prst="rect">
            <a:avLst/>
          </a:prstGeom>
          <a:noFill/>
        </p:spPr>
      </p:pic>
      <p:sp>
        <p:nvSpPr>
          <p:cNvPr id="31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Dotace</a:t>
            </a:r>
            <a:endParaRPr lang="cs-CZ" sz="1467" dirty="0">
              <a:latin typeface="Calibri"/>
            </a:endParaRPr>
          </a:p>
        </p:txBody>
      </p:sp>
      <p:pic>
        <p:nvPicPr>
          <p:cNvPr id="18" name="Obrázek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45" y="159123"/>
            <a:ext cx="1272257" cy="352409"/>
          </a:xfrm>
          <a:prstGeom prst="rect">
            <a:avLst/>
          </a:prstGeom>
        </p:spPr>
      </p:pic>
      <p:graphicFrame>
        <p:nvGraphicFramePr>
          <p:cNvPr id="19" name="Graf 18"/>
          <p:cNvGraphicFramePr/>
          <p:nvPr>
            <p:extLst>
              <p:ext uri="{D42A27DB-BD31-4B8C-83A1-F6EECF244321}">
                <p14:modId xmlns:p14="http://schemas.microsoft.com/office/powerpoint/2010/main" val="2711446993"/>
              </p:ext>
            </p:extLst>
          </p:nvPr>
        </p:nvGraphicFramePr>
        <p:xfrm>
          <a:off x="519068" y="792501"/>
          <a:ext cx="5658013" cy="5359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ovéPole 19"/>
          <p:cNvSpPr txBox="1"/>
          <p:nvPr/>
        </p:nvSpPr>
        <p:spPr>
          <a:xfrm>
            <a:off x="469809" y="6177549"/>
            <a:ext cx="1113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ID1. V jakém oboru Vaše firma podniká? ID2. Jaký obrat měla Vaše společnost/firma v loňském roce (za poslední roční účetní období)?</a:t>
            </a:r>
          </a:p>
          <a:p>
            <a:pPr defTabSz="1219170"/>
            <a:r>
              <a:rPr lang="cs-CZ" sz="1100" i="1" kern="0" dirty="0">
                <a:solidFill>
                  <a:srgbClr val="404040"/>
                </a:solidFill>
                <a:latin typeface="Calibri"/>
              </a:rPr>
              <a:t>Báze: N=500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2968291" y="538041"/>
            <a:ext cx="3492708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sz="1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Obor podnikání firmy</a:t>
            </a:r>
          </a:p>
        </p:txBody>
      </p:sp>
      <p:graphicFrame>
        <p:nvGraphicFramePr>
          <p:cNvPr id="22" name="Graf 21"/>
          <p:cNvGraphicFramePr/>
          <p:nvPr>
            <p:extLst>
              <p:ext uri="{D42A27DB-BD31-4B8C-83A1-F6EECF244321}">
                <p14:modId xmlns:p14="http://schemas.microsoft.com/office/powerpoint/2010/main" val="2733338515"/>
              </p:ext>
            </p:extLst>
          </p:nvPr>
        </p:nvGraphicFramePr>
        <p:xfrm>
          <a:off x="5481416" y="2670253"/>
          <a:ext cx="5505129" cy="345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TextovéPole 22"/>
          <p:cNvSpPr txBox="1"/>
          <p:nvPr/>
        </p:nvSpPr>
        <p:spPr>
          <a:xfrm>
            <a:off x="7493838" y="2399333"/>
            <a:ext cx="3492708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sz="1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Obrat firmy v loňském roce</a:t>
            </a:r>
          </a:p>
        </p:txBody>
      </p:sp>
      <p:graphicFrame>
        <p:nvGraphicFramePr>
          <p:cNvPr id="14" name="Graf 13"/>
          <p:cNvGraphicFramePr/>
          <p:nvPr>
            <p:extLst>
              <p:ext uri="{D42A27DB-BD31-4B8C-83A1-F6EECF244321}">
                <p14:modId xmlns:p14="http://schemas.microsoft.com/office/powerpoint/2010/main" val="916549378"/>
              </p:ext>
            </p:extLst>
          </p:nvPr>
        </p:nvGraphicFramePr>
        <p:xfrm>
          <a:off x="5481417" y="778450"/>
          <a:ext cx="5009882" cy="122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TextovéPole 14"/>
          <p:cNvSpPr txBox="1"/>
          <p:nvPr/>
        </p:nvSpPr>
        <p:spPr>
          <a:xfrm>
            <a:off x="7493838" y="548132"/>
            <a:ext cx="3492708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sz="1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Počet zaměstnanců</a:t>
            </a:r>
          </a:p>
        </p:txBody>
      </p:sp>
    </p:spTree>
    <p:extLst>
      <p:ext uri="{BB962C8B-B14F-4D97-AF65-F5344CB8AC3E}">
        <p14:creationId xmlns:p14="http://schemas.microsoft.com/office/powerpoint/2010/main" val="3596657164"/>
      </p:ext>
    </p:extLst>
  </p:cSld>
  <p:clrMapOvr>
    <a:masterClrMapping/>
  </p:clrMapOvr>
</p:sld>
</file>

<file path=ppt/theme/theme1.xml><?xml version="1.0" encoding="utf-8"?>
<a:theme xmlns:a="http://schemas.openxmlformats.org/drawingml/2006/main" name="1_úvodní slide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3038" indent="-173038">
          <a:defRPr sz="2000" dirty="0" err="1" smtClean="0">
            <a:solidFill>
              <a:srgbClr val="003399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3_dělící snímky BEZ obrázku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4_textové snímky">
  <a:themeElements>
    <a:clrScheme name="Ipsos">
      <a:dk1>
        <a:srgbClr val="404040"/>
      </a:dk1>
      <a:lt1>
        <a:srgbClr val="FFFFFF"/>
      </a:lt1>
      <a:dk2>
        <a:srgbClr val="4D1933"/>
      </a:dk2>
      <a:lt2>
        <a:srgbClr val="BABABA"/>
      </a:lt2>
      <a:accent1>
        <a:srgbClr val="993366"/>
      </a:accent1>
      <a:accent2>
        <a:srgbClr val="FBB040"/>
      </a:accent2>
      <a:accent3>
        <a:srgbClr val="ED6737"/>
      </a:accent3>
      <a:accent4>
        <a:srgbClr val="A8CCDD"/>
      </a:accent4>
      <a:accent5>
        <a:srgbClr val="A1C46B"/>
      </a:accent5>
      <a:accent6>
        <a:srgbClr val="281051"/>
      </a:accent6>
      <a:hlink>
        <a:srgbClr val="008E94"/>
      </a:hlink>
      <a:folHlink>
        <a:srgbClr val="008BCA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6_kontakty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Ipsos">
    <a:dk1>
      <a:srgbClr val="003399"/>
    </a:dk1>
    <a:lt1>
      <a:srgbClr val="FFFFFF"/>
    </a:lt1>
    <a:dk2>
      <a:srgbClr val="000000"/>
    </a:dk2>
    <a:lt2>
      <a:srgbClr val="BABABA"/>
    </a:lt2>
    <a:accent1>
      <a:srgbClr val="008BCA"/>
    </a:accent1>
    <a:accent2>
      <a:srgbClr val="FBB040"/>
    </a:accent2>
    <a:accent3>
      <a:srgbClr val="ED6737"/>
    </a:accent3>
    <a:accent4>
      <a:srgbClr val="A1C46B"/>
    </a:accent4>
    <a:accent5>
      <a:srgbClr val="008E94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Ipsos">
    <a:dk1>
      <a:srgbClr val="003399"/>
    </a:dk1>
    <a:lt1>
      <a:srgbClr val="FFFFFF"/>
    </a:lt1>
    <a:dk2>
      <a:srgbClr val="000000"/>
    </a:dk2>
    <a:lt2>
      <a:srgbClr val="BABABA"/>
    </a:lt2>
    <a:accent1>
      <a:srgbClr val="008BCA"/>
    </a:accent1>
    <a:accent2>
      <a:srgbClr val="FBB040"/>
    </a:accent2>
    <a:accent3>
      <a:srgbClr val="ED6737"/>
    </a:accent3>
    <a:accent4>
      <a:srgbClr val="A1C46B"/>
    </a:accent4>
    <a:accent5>
      <a:srgbClr val="008E94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Ipsos">
    <a:dk1>
      <a:srgbClr val="003399"/>
    </a:dk1>
    <a:lt1>
      <a:srgbClr val="FFFFFF"/>
    </a:lt1>
    <a:dk2>
      <a:srgbClr val="000000"/>
    </a:dk2>
    <a:lt2>
      <a:srgbClr val="BABABA"/>
    </a:lt2>
    <a:accent1>
      <a:srgbClr val="008BCA"/>
    </a:accent1>
    <a:accent2>
      <a:srgbClr val="FBB040"/>
    </a:accent2>
    <a:accent3>
      <a:srgbClr val="ED6737"/>
    </a:accent3>
    <a:accent4>
      <a:srgbClr val="A1C46B"/>
    </a:accent4>
    <a:accent5>
      <a:srgbClr val="008E94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Ipsos">
    <a:dk1>
      <a:srgbClr val="003399"/>
    </a:dk1>
    <a:lt1>
      <a:srgbClr val="FFFFFF"/>
    </a:lt1>
    <a:dk2>
      <a:srgbClr val="000000"/>
    </a:dk2>
    <a:lt2>
      <a:srgbClr val="BABABA"/>
    </a:lt2>
    <a:accent1>
      <a:srgbClr val="008BCA"/>
    </a:accent1>
    <a:accent2>
      <a:srgbClr val="FBB040"/>
    </a:accent2>
    <a:accent3>
      <a:srgbClr val="ED6737"/>
    </a:accent3>
    <a:accent4>
      <a:srgbClr val="A1C46B"/>
    </a:accent4>
    <a:accent5>
      <a:srgbClr val="008E94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Ipsos">
    <a:dk1>
      <a:srgbClr val="003399"/>
    </a:dk1>
    <a:lt1>
      <a:srgbClr val="FFFFFF"/>
    </a:lt1>
    <a:dk2>
      <a:srgbClr val="000000"/>
    </a:dk2>
    <a:lt2>
      <a:srgbClr val="BABABA"/>
    </a:lt2>
    <a:accent1>
      <a:srgbClr val="008BCA"/>
    </a:accent1>
    <a:accent2>
      <a:srgbClr val="FBB040"/>
    </a:accent2>
    <a:accent3>
      <a:srgbClr val="ED6737"/>
    </a:accent3>
    <a:accent4>
      <a:srgbClr val="A1C46B"/>
    </a:accent4>
    <a:accent5>
      <a:srgbClr val="008E94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3309</TotalTime>
  <Words>2223</Words>
  <Application>Microsoft Office PowerPoint</Application>
  <PresentationFormat>Širokoúhlá obrazovka</PresentationFormat>
  <Paragraphs>285</Paragraphs>
  <Slides>21</Slides>
  <Notes>13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21</vt:i4>
      </vt:variant>
    </vt:vector>
  </HeadingPairs>
  <TitlesOfParts>
    <vt:vector size="28" baseType="lpstr">
      <vt:lpstr>Arial</vt:lpstr>
      <vt:lpstr>Calibri</vt:lpstr>
      <vt:lpstr>Wingdings</vt:lpstr>
      <vt:lpstr>1_úvodní slide</vt:lpstr>
      <vt:lpstr>3_dělící snímky BEZ obrázku</vt:lpstr>
      <vt:lpstr>4_textové snímky</vt:lpstr>
      <vt:lpstr>6_kontakty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Každá osmá firma sleduje pravidelně vypisování dotačních titulů, téměř třetina příležitostně a více, jak polovina nesleduje dotace.</vt:lpstr>
      <vt:lpstr>39 % malých a středních firem alespoň jednou žádalo o dotace. Pravidelně žádá o dotace třetina firem s 50 až 250 zaměstnanci.</vt:lpstr>
      <vt:lpstr>Z celkového počtu žádostí o dotace končí 66 % obvykle úspěchem. Úspěšnější se ukázaly být žádosti vypracované samostatně firmou.</vt:lpstr>
      <vt:lpstr>Nejvíce jsou k čerpání dotací využívány evropské fondy. </vt:lpstr>
      <vt:lpstr>42 % firem žádá v rámci dotací o částku vyšší než jeden milion korun.  </vt:lpstr>
      <vt:lpstr>62 % firem žádajících o dotace využilo buď poradenskou službu, nebo si nechalo žádost celou vypracovat odborníky.</vt:lpstr>
      <vt:lpstr>Vyřízení většiny žádostí o dotace trvá déle než měsíc.</vt:lpstr>
      <vt:lpstr>Prezentace aplikace PowerPoint</vt:lpstr>
      <vt:lpstr>Firmy žádaly o dotaci zejména kvůli jejich rozšiřování a dále vzdělávání zaměstnanců. Polovina dotovaných investic by se bez dotace neuskutečnila.</vt:lpstr>
      <vt:lpstr>Polovině malých a středních firem dotace zásadně pomohla  v jejich rozvoji.</vt:lpstr>
      <vt:lpstr> U čtvrtiny firem pokryla dotace přes polovinu investice.</vt:lpstr>
      <vt:lpstr>Téměř ¾ firem má pozitivní zkušenost s čerpáním dotací a grantů. Malé firmy mají nejméně dobré zkušenosti.</vt:lpstr>
      <vt:lpstr>Polovině firem, které alespoň jednou získaly dotaci, připadá jako největší komplikace složitá administrativa a papírování.</vt:lpstr>
      <vt:lpstr>Prezentace aplikace PowerPoint</vt:lpstr>
      <vt:lpstr>Identifikace firmy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 Humhej - Ipsos</dc:creator>
  <cp:lastModifiedBy>Eva Svobodová</cp:lastModifiedBy>
  <cp:revision>407</cp:revision>
  <dcterms:created xsi:type="dcterms:W3CDTF">2017-08-15T14:52:46Z</dcterms:created>
  <dcterms:modified xsi:type="dcterms:W3CDTF">2017-10-12T07:37:46Z</dcterms:modified>
</cp:coreProperties>
</file>