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4" r:id="rId3"/>
    <p:sldMasterId id="2147483685" r:id="rId4"/>
  </p:sldMasterIdLst>
  <p:notesMasterIdLst>
    <p:notesMasterId r:id="rId18"/>
  </p:notesMasterIdLst>
  <p:sldIdLst>
    <p:sldId id="257" r:id="rId5"/>
    <p:sldId id="258" r:id="rId6"/>
    <p:sldId id="259" r:id="rId7"/>
    <p:sldId id="313" r:id="rId8"/>
    <p:sldId id="325" r:id="rId9"/>
    <p:sldId id="310" r:id="rId10"/>
    <p:sldId id="326" r:id="rId11"/>
    <p:sldId id="328" r:id="rId12"/>
    <p:sldId id="329" r:id="rId13"/>
    <p:sldId id="330" r:id="rId14"/>
    <p:sldId id="331" r:id="rId15"/>
    <p:sldId id="292" r:id="rId16"/>
    <p:sldId id="29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0" userDrawn="1">
          <p15:clr>
            <a:srgbClr val="A4A3A4"/>
          </p15:clr>
        </p15:guide>
        <p15:guide id="4" orient="horz" pos="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501"/>
    <a:srgbClr val="EDB501"/>
    <a:srgbClr val="281051"/>
    <a:srgbClr val="ED6737"/>
    <a:srgbClr val="FBB040"/>
    <a:srgbClr val="008E94"/>
    <a:srgbClr val="C1C1C1"/>
    <a:srgbClr val="404040"/>
    <a:srgbClr val="10253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226" y="82"/>
      </p:cViewPr>
      <p:guideLst>
        <p:guide orient="horz" pos="3339"/>
        <p:guide pos="3840"/>
        <p:guide pos="370"/>
        <p:guide orient="horz" pos="7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501319006608114"/>
          <c:y val="0"/>
          <c:w val="0.6461227788798023"/>
          <c:h val="0.885713144652413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List1!$A$2:$A$5</c:f>
              <c:strCache>
                <c:ptCount val="4"/>
                <c:pt idx="0">
                  <c:v>Univerzity</c:v>
                </c:pt>
                <c:pt idx="1">
                  <c:v>Výzkumná centra</c:v>
                </c:pt>
                <c:pt idx="2">
                  <c:v>Akademie věd</c:v>
                </c:pt>
                <c:pt idx="3">
                  <c:v>Jiné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54.237000000000002</c:v>
                </c:pt>
                <c:pt idx="1">
                  <c:v>28.814</c:v>
                </c:pt>
                <c:pt idx="2">
                  <c:v>8.4749999999999996</c:v>
                </c:pt>
                <c:pt idx="3">
                  <c:v>44.067999999999998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7-4CA9-8D30-6819DBB85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Sheet1!$B$1</c:f>
              <c:numCache>
                <c:formatCode>0.0</c:formatCode>
                <c:ptCount val="1"/>
                <c:pt idx="0">
                  <c:v>3.39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7-4FC8-9553-C153ACF45A0D}"/>
            </c:ext>
          </c:extLst>
        </c:ser>
        <c:ser>
          <c:idx val="2"/>
          <c:order val="1"/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</c:f>
              <c:numCache>
                <c:formatCode>0.0</c:formatCode>
                <c:ptCount val="1"/>
                <c:pt idx="0">
                  <c:v>8.4749999999999996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7-4FC8-9553-C153ACF45A0D}"/>
            </c:ext>
          </c:extLst>
        </c:ser>
        <c:ser>
          <c:idx val="1"/>
          <c:order val="2"/>
          <c:spPr>
            <a:solidFill>
              <a:srgbClr val="FBB040"/>
            </a:solidFill>
            <a:ln w="22355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A1C46B"/>
              </a:solidFill>
              <a:ln w="22355">
                <a:noFill/>
              </a:ln>
            </c:spPr>
            <c:extLst>
              <c:ext xmlns:c16="http://schemas.microsoft.com/office/drawing/2014/chart" uri="{C3380CC4-5D6E-409C-BE32-E72D297353CC}">
                <c16:uniqueId val="{00000000-3B93-40FE-82E4-460D05D1763E}"/>
              </c:ext>
            </c:extLst>
          </c:dPt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</c:f>
              <c:numCache>
                <c:formatCode>0.0</c:formatCode>
                <c:ptCount val="1"/>
                <c:pt idx="0">
                  <c:v>38.982999999999997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7-4FC8-9553-C153ACF45A0D}"/>
            </c:ext>
          </c:extLst>
        </c:ser>
        <c:ser>
          <c:idx val="7"/>
          <c:order val="3"/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</c:f>
              <c:numCache>
                <c:formatCode>0.0</c:formatCode>
                <c:ptCount val="1"/>
                <c:pt idx="0">
                  <c:v>49.152999999999999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37-4FC8-9553-C153ACF45A0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762034000416403"/>
          <c:y val="0"/>
          <c:w val="0.59237965999583597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Z evropských fondů</c:v>
                </c:pt>
                <c:pt idx="1">
                  <c:v>Vládní dotace</c:v>
                </c:pt>
                <c:pt idx="2">
                  <c:v>Regionální fondy či dotace</c:v>
                </c:pt>
                <c:pt idx="3">
                  <c:v>Garance, úvěry od ČMZRB (Českomoravská záruční a rozvojová</c:v>
                </c:pt>
                <c:pt idx="4">
                  <c:v>Investiční pobídky</c:v>
                </c:pt>
                <c:pt idx="5">
                  <c:v>Jiné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60.825000000000003</c:v>
                </c:pt>
                <c:pt idx="1">
                  <c:v>10.308999999999999</c:v>
                </c:pt>
                <c:pt idx="2">
                  <c:v>9.2780000000000005</c:v>
                </c:pt>
                <c:pt idx="3">
                  <c:v>5.67</c:v>
                </c:pt>
                <c:pt idx="4">
                  <c:v>1.0309999999999999</c:v>
                </c:pt>
                <c:pt idx="5">
                  <c:v>12.887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F-498B-B78C-542288819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200" b="1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>
        <a:alpha val="52000"/>
      </a:srgbClr>
    </a:solidFill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09445634510979"/>
          <c:y val="3.1177526060852147E-3"/>
          <c:w val="0.47447451786891648"/>
          <c:h val="0.757039676716058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Do rozšiřování firmy</c:v>
                </c:pt>
                <c:pt idx="1">
                  <c:v>Do vzdělávání zaměstnanců</c:v>
                </c:pt>
                <c:pt idx="2">
                  <c:v>Do vývoje a inovací</c:v>
                </c:pt>
                <c:pt idx="3">
                  <c:v>Do ekologie a energetiky</c:v>
                </c:pt>
                <c:pt idx="4">
                  <c:v>Do nákupu materiálního vybavení</c:v>
                </c:pt>
                <c:pt idx="5">
                  <c:v>Do nového nápadu\ příležitosti</c:v>
                </c:pt>
                <c:pt idx="6">
                  <c:v>Do výzkumu</c:v>
                </c:pt>
                <c:pt idx="7">
                  <c:v>Do ICT projektů</c:v>
                </c:pt>
                <c:pt idx="8">
                  <c:v>Jiné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29.381</c:v>
                </c:pt>
                <c:pt idx="1">
                  <c:v>26.803999999999998</c:v>
                </c:pt>
                <c:pt idx="2">
                  <c:v>9.7940000000000005</c:v>
                </c:pt>
                <c:pt idx="3">
                  <c:v>7.2160000000000002</c:v>
                </c:pt>
                <c:pt idx="4">
                  <c:v>6.7009999999999996</c:v>
                </c:pt>
                <c:pt idx="5">
                  <c:v>3.093</c:v>
                </c:pt>
                <c:pt idx="6">
                  <c:v>1.546</c:v>
                </c:pt>
                <c:pt idx="7">
                  <c:v>1.0309999999999999</c:v>
                </c:pt>
                <c:pt idx="8">
                  <c:v>14.433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9-4129-A716-3A4E6E6F2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626183917108173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List1!$A$2:$A$21</c:f>
              <c:strCache>
                <c:ptCount val="20"/>
                <c:pt idx="0">
                  <c:v>Zemědělství, lesnictví a rybářství</c:v>
                </c:pt>
                <c:pt idx="1">
                  <c:v>Těžba a dobývání</c:v>
                </c:pt>
                <c:pt idx="2">
                  <c:v>Zpracovatelský průmysl</c:v>
                </c:pt>
                <c:pt idx="3">
                  <c:v>Výroba a rozvod elektřiny, plynu, tepla</c:v>
                </c:pt>
                <c:pt idx="4">
                  <c:v>Zásobování vodou a související činnosti</c:v>
                </c:pt>
                <c:pt idx="5">
                  <c:v>Stavebnictví</c:v>
                </c:pt>
                <c:pt idx="6">
                  <c:v>Velkoobchod a maloobchod</c:v>
                </c:pt>
                <c:pt idx="7">
                  <c:v>Doprava a skladování</c:v>
                </c:pt>
                <c:pt idx="8">
                  <c:v>Ubytování, stravování a pohostinství</c:v>
                </c:pt>
                <c:pt idx="9">
                  <c:v>Informační a komunikační činnost</c:v>
                </c:pt>
                <c:pt idx="10">
                  <c:v>Peněžnictví a pojišťovníctví</c:v>
                </c:pt>
                <c:pt idx="11">
                  <c:v>Činnosti v oblasti nemovitostí</c:v>
                </c:pt>
                <c:pt idx="12">
                  <c:v>Profesní, vědecké a technické činnosti</c:v>
                </c:pt>
                <c:pt idx="13">
                  <c:v>Administrativní a podpůrné činnosti</c:v>
                </c:pt>
                <c:pt idx="14">
                  <c:v>Veřejná správa a obrana</c:v>
                </c:pt>
                <c:pt idx="15">
                  <c:v>Vzdělávání</c:v>
                </c:pt>
                <c:pt idx="16">
                  <c:v>Zdravotní a sociální péče</c:v>
                </c:pt>
                <c:pt idx="17">
                  <c:v>Kulturní, zábavní a rekreační činnost</c:v>
                </c:pt>
                <c:pt idx="18">
                  <c:v>Činnosti domácností jako zaměstnavatelů</c:v>
                </c:pt>
                <c:pt idx="19">
                  <c:v>Ostatní činnosti</c:v>
                </c:pt>
              </c:strCache>
            </c:strRef>
          </c:cat>
          <c:val>
            <c:numRef>
              <c:f>List1!$B$2:$B$21</c:f>
              <c:numCache>
                <c:formatCode>General</c:formatCode>
                <c:ptCount val="20"/>
                <c:pt idx="0">
                  <c:v>2.6</c:v>
                </c:pt>
                <c:pt idx="1">
                  <c:v>0.2</c:v>
                </c:pt>
                <c:pt idx="2">
                  <c:v>3.2</c:v>
                </c:pt>
                <c:pt idx="3">
                  <c:v>3.6</c:v>
                </c:pt>
                <c:pt idx="4">
                  <c:v>0.2</c:v>
                </c:pt>
                <c:pt idx="5">
                  <c:v>18.8</c:v>
                </c:pt>
                <c:pt idx="6">
                  <c:v>22.8</c:v>
                </c:pt>
                <c:pt idx="7">
                  <c:v>7.2</c:v>
                </c:pt>
                <c:pt idx="8">
                  <c:v>10.199999999999999</c:v>
                </c:pt>
                <c:pt idx="9">
                  <c:v>3.6</c:v>
                </c:pt>
                <c:pt idx="10">
                  <c:v>0.8</c:v>
                </c:pt>
                <c:pt idx="11">
                  <c:v>0.8</c:v>
                </c:pt>
                <c:pt idx="12">
                  <c:v>3</c:v>
                </c:pt>
                <c:pt idx="13">
                  <c:v>1.4</c:v>
                </c:pt>
                <c:pt idx="14">
                  <c:v>0.2</c:v>
                </c:pt>
                <c:pt idx="15">
                  <c:v>0.8</c:v>
                </c:pt>
                <c:pt idx="16">
                  <c:v>1.6</c:v>
                </c:pt>
                <c:pt idx="17">
                  <c:v>0.8</c:v>
                </c:pt>
                <c:pt idx="18">
                  <c:v>0</c:v>
                </c:pt>
                <c:pt idx="19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E-42FA-88D0-1ED6D4DCE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59388671909413926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Do 4,9 mil. Kč</c:v>
                </c:pt>
                <c:pt idx="1">
                  <c:v>5 - 9,9 mil. Kč</c:v>
                </c:pt>
                <c:pt idx="2">
                  <c:v>10 - 59,9 mil. Kč</c:v>
                </c:pt>
                <c:pt idx="3">
                  <c:v>60 - 99,9 mil. Kč</c:v>
                </c:pt>
                <c:pt idx="4">
                  <c:v>100 - 299 mil. Kč</c:v>
                </c:pt>
                <c:pt idx="5">
                  <c:v>300 - 499 mil. Kč</c:v>
                </c:pt>
                <c:pt idx="6">
                  <c:v>500 - 999 mil. Kč</c:v>
                </c:pt>
                <c:pt idx="7">
                  <c:v>1. mld Kč a více</c:v>
                </c:pt>
                <c:pt idx="8">
                  <c:v>Nevím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12.8</c:v>
                </c:pt>
                <c:pt idx="1">
                  <c:v>11</c:v>
                </c:pt>
                <c:pt idx="2">
                  <c:v>38</c:v>
                </c:pt>
                <c:pt idx="3">
                  <c:v>7.6</c:v>
                </c:pt>
                <c:pt idx="4">
                  <c:v>8.8000000000000007</c:v>
                </c:pt>
                <c:pt idx="5">
                  <c:v>3</c:v>
                </c:pt>
                <c:pt idx="6">
                  <c:v>0.8</c:v>
                </c:pt>
                <c:pt idx="7">
                  <c:v>3.6</c:v>
                </c:pt>
                <c:pt idx="8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A4-42A5-B65F-B455F56FF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626183917108173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5 - 24</c:v>
                </c:pt>
                <c:pt idx="1">
                  <c:v>25 - 49</c:v>
                </c:pt>
                <c:pt idx="2">
                  <c:v>50-250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66.2</c:v>
                </c:pt>
                <c:pt idx="1">
                  <c:v>17.600000000000001</c:v>
                </c:pt>
                <c:pt idx="2">
                  <c:v>16.2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1-488C-9F8B-63865F0D4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0.41279</cdr:x>
      <cdr:y>0.31437</cdr:y>
    </cdr:from>
    <cdr:to>
      <cdr:x>0.66655</cdr:x>
      <cdr:y>0.48031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3335645" y="1661806"/>
          <a:ext cx="2050561" cy="877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r>
            <a:rPr lang="cs-CZ" sz="2000" b="1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88 % - Pozitivní</a:t>
          </a:r>
        </a:p>
        <a:p xmlns:a="http://schemas.openxmlformats.org/drawingml/2006/main">
          <a:r>
            <a:rPr lang="cs-CZ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T2B = Pozitivní + Spíše pozitivní</a:t>
          </a:r>
          <a:r>
            <a:rPr lang="cs-CZ" b="1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 </a:t>
          </a:r>
        </a:p>
        <a:p xmlns:a="http://schemas.openxmlformats.org/drawingml/2006/main">
          <a:endParaRPr lang="cs-CZ" sz="2000" b="1" dirty="0">
            <a:solidFill>
              <a:srgbClr val="404040"/>
            </a:solidFill>
            <a:latin typeface="Calibri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69C4B-677A-4954-8F89-2FDF4D7B7EC8}" type="datetimeFigureOut">
              <a:rPr lang="cs-CZ" smtClean="0"/>
              <a:t>5.11.2017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674E5-BCB9-4A3C-B14B-9A83596C4E2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89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785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75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10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1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070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128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37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78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"/>
          <p:cNvSpPr/>
          <p:nvPr userDrawn="1"/>
        </p:nvSpPr>
        <p:spPr>
          <a:xfrm>
            <a:off x="1" y="1"/>
            <a:ext cx="2368551" cy="5668963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81" name="Group 4"/>
          <p:cNvGrpSpPr>
            <a:grpSpLocks noChangeAspect="1"/>
          </p:cNvGrpSpPr>
          <p:nvPr userDrawn="1"/>
        </p:nvGrpSpPr>
        <p:grpSpPr bwMode="auto">
          <a:xfrm>
            <a:off x="508000" y="508001"/>
            <a:ext cx="1439333" cy="1291167"/>
            <a:chOff x="1352" y="681"/>
            <a:chExt cx="3519" cy="3153"/>
          </a:xfrm>
        </p:grpSpPr>
        <p:sp>
          <p:nvSpPr>
            <p:cNvPr id="82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2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3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43" name="Group 29"/>
          <p:cNvGrpSpPr/>
          <p:nvPr userDrawn="1"/>
        </p:nvGrpSpPr>
        <p:grpSpPr>
          <a:xfrm>
            <a:off x="564458" y="720"/>
            <a:ext cx="6016084" cy="6857280"/>
            <a:chOff x="622299" y="794"/>
            <a:chExt cx="6632576" cy="7562056"/>
          </a:xfrm>
        </p:grpSpPr>
        <p:sp>
          <p:nvSpPr>
            <p:cNvPr id="44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5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7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8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9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</p:grpSp>
      <p:sp>
        <p:nvSpPr>
          <p:cNvPr id="51" name="Obdélník 17"/>
          <p:cNvSpPr/>
          <p:nvPr userDrawn="1"/>
        </p:nvSpPr>
        <p:spPr>
          <a:xfrm>
            <a:off x="-1" y="-11954"/>
            <a:ext cx="4998513" cy="6883653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lIns="92879" tIns="46439" rIns="92879" bIns="46439" rtlCol="0" anchor="ctr"/>
          <a:lstStyle/>
          <a:p>
            <a:pPr marL="0" marR="0" lvl="0" indent="0" algn="ctr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62"/>
          <p:cNvSpPr>
            <a:spLocks noChangeAspect="1"/>
          </p:cNvSpPr>
          <p:nvPr userDrawn="1"/>
        </p:nvSpPr>
        <p:spPr bwMode="ltGray">
          <a:xfrm flipH="1">
            <a:off x="1640893" y="2575169"/>
            <a:ext cx="2158360" cy="2650569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2" name="Footer Placeholder 10"/>
          <p:cNvSpPr txBox="1">
            <a:spLocks/>
          </p:cNvSpPr>
          <p:nvPr userDrawn="1"/>
        </p:nvSpPr>
        <p:spPr>
          <a:xfrm>
            <a:off x="5605157" y="5440070"/>
            <a:ext cx="6265412" cy="79462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323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sz="quarter" idx="15" hasCustomPrompt="1"/>
          </p:nvPr>
        </p:nvSpPr>
        <p:spPr>
          <a:xfrm>
            <a:off x="10026914" y="1333741"/>
            <a:ext cx="1824567" cy="1217084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 klienta</a:t>
            </a:r>
          </a:p>
        </p:txBody>
      </p:sp>
      <p:pic>
        <p:nvPicPr>
          <p:cNvPr id="74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9440329" y="6362470"/>
            <a:ext cx="1840249" cy="369556"/>
          </a:xfrm>
          <a:prstGeom prst="rect">
            <a:avLst/>
          </a:prstGeom>
        </p:spPr>
      </p:pic>
      <p:sp>
        <p:nvSpPr>
          <p:cNvPr id="33" name="Zástupný symbol pro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423926" y="3284786"/>
            <a:ext cx="6047316" cy="576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NÁZEV STUDIE</a:t>
            </a:r>
            <a:endParaRPr lang="en-US" dirty="0"/>
          </a:p>
        </p:txBody>
      </p:sp>
      <p:sp>
        <p:nvSpPr>
          <p:cNvPr id="53" name="Zástupný symbol pro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54973" y="4887914"/>
            <a:ext cx="1111249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sp>
        <p:nvSpPr>
          <p:cNvPr id="34" name="Zástupný symbol pro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5423926" y="4100877"/>
            <a:ext cx="6047316" cy="57626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8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Doplňující podnadpis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99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65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lastní rozložení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0" b="108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94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3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12191999" cy="6858000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aseline="0">
                <a:solidFill>
                  <a:srgbClr val="404040"/>
                </a:solidFill>
              </a:defRPr>
            </a:lvl1pPr>
          </a:lstStyle>
          <a:p>
            <a:br>
              <a:rPr lang="en-GB" dirty="0"/>
            </a:br>
            <a:r>
              <a:rPr lang="en-GB" dirty="0"/>
              <a:t>     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864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87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053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Vlastní rozložení">
    <p:bg>
      <p:bgPr>
        <a:solidFill>
          <a:srgbClr val="A8C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rgbClr val="008E94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6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68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547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099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9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1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1196975"/>
            <a:ext cx="11522207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k projektu Pošta Partner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24834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ílý_text_s označením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1" y="1196975"/>
            <a:ext cx="11137236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94071" y="363023"/>
            <a:ext cx="11539460" cy="615397"/>
          </a:xfr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2353" y="-87536"/>
            <a:ext cx="8947195" cy="59021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5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216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7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6151439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864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341267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222634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8101122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5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1748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cs-CZ" dirty="0"/>
              <a:t>C</a:t>
            </a:r>
            <a:r>
              <a:rPr lang="en-US" dirty="0"/>
              <a:t>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8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45872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6150477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9055084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3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60070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151439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51439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1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06482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9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222635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9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222635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101122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101122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2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98824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245872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245872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15047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15047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9055084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055084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31444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94652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2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2891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Prikope 22, Slovansky dum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pic>
        <p:nvPicPr>
          <p:cNvPr id="31" name="Obrázek 30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328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_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775773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Obrázek 11" descr="slovenska_vlajka_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42835" y="5846769"/>
            <a:ext cx="624000" cy="30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9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90653" y="1989137"/>
            <a:ext cx="9410700" cy="446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96800" y="6570640"/>
            <a:ext cx="6624000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6" name="Zástupný symbol pro nadpis 1"/>
          <p:cNvSpPr txBox="1">
            <a:spLocks/>
          </p:cNvSpPr>
          <p:nvPr userDrawn="1"/>
        </p:nvSpPr>
        <p:spPr>
          <a:xfrm>
            <a:off x="282744" y="164637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sz="3733" dirty="0"/>
              <a:t>Kliknutím lze upravit styl.</a:t>
            </a:r>
          </a:p>
        </p:txBody>
      </p:sp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3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7061" indent="-237061" algn="l" defTabSz="1219170" rtl="0" eaLnBrk="1" latinLnBrk="0" hangingPunct="1">
        <a:spcBef>
          <a:spcPct val="20000"/>
        </a:spcBef>
        <a:buFont typeface="Wingdings" pitchFamily="2" charset="2"/>
        <a:buNone/>
        <a:defRPr sz="32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80000"/>
        <a:buFont typeface="Wingdings" pitchFamily="2" charset="2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551479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104000" y="187200"/>
            <a:ext cx="10972800" cy="114300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0" name="Picture 10" descr="IPSOS_GAMECHANGERS_blue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26859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165101"/>
            <a:ext cx="11573896" cy="625833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13205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3" name="Picture 10" descr="IPSOS_GAMECHANGERS_blue.pn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8">
          <p15:clr>
            <a:srgbClr val="F26B43"/>
          </p15:clr>
        </p15:guide>
        <p15:guide id="2" pos="15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  <p:sp>
        <p:nvSpPr>
          <p:cNvPr id="4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506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2"/>
          </p:nvPr>
        </p:nvSpPr>
        <p:spPr>
          <a:xfrm>
            <a:off x="5423926" y="3021949"/>
            <a:ext cx="6047316" cy="576263"/>
          </a:xfrm>
        </p:spPr>
        <p:txBody>
          <a:bodyPr/>
          <a:lstStyle/>
          <a:p>
            <a:r>
              <a:rPr lang="cs-CZ" sz="3733" dirty="0"/>
              <a:t>Výzkum v malých a středních firmách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5454973" y="4887914"/>
            <a:ext cx="2657252" cy="368300"/>
          </a:xfrm>
        </p:spPr>
        <p:txBody>
          <a:bodyPr>
            <a:noAutofit/>
          </a:bodyPr>
          <a:lstStyle/>
          <a:p>
            <a:r>
              <a:rPr lang="cs-CZ" sz="2133" dirty="0"/>
              <a:t>září- říjen 2017 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5423926" y="4213019"/>
            <a:ext cx="6047316" cy="576263"/>
          </a:xfrm>
        </p:spPr>
        <p:txBody>
          <a:bodyPr/>
          <a:lstStyle/>
          <a:p>
            <a:r>
              <a:rPr lang="cs-CZ" sz="2667" dirty="0"/>
              <a:t>Výsledky šetření</a:t>
            </a:r>
          </a:p>
        </p:txBody>
      </p:sp>
      <p:pic>
        <p:nvPicPr>
          <p:cNvPr id="6" name="Obrázek 5" descr="Ipsos Marketing-c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6108" y="452670"/>
            <a:ext cx="4763017" cy="609601"/>
          </a:xfrm>
          <a:prstGeom prst="rect">
            <a:avLst/>
          </a:prstGeom>
        </p:spPr>
      </p:pic>
      <p:pic>
        <p:nvPicPr>
          <p:cNvPr id="1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5659" y="1276898"/>
            <a:ext cx="1443914" cy="1538457"/>
          </a:xfrm>
          <a:prstGeom prst="rect">
            <a:avLst/>
          </a:prstGeom>
          <a:noFill/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208" y="1853292"/>
            <a:ext cx="1392339" cy="38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8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2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Dotace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Výzkumné pozadí</a:t>
            </a:r>
          </a:p>
        </p:txBody>
      </p:sp>
      <p:sp>
        <p:nvSpPr>
          <p:cNvPr id="6" name="Obdélník 5"/>
          <p:cNvSpPr/>
          <p:nvPr/>
        </p:nvSpPr>
        <p:spPr>
          <a:xfrm>
            <a:off x="417555" y="932723"/>
            <a:ext cx="110550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rgbClr val="F0B501"/>
                </a:solidFill>
                <a:latin typeface="Calibri"/>
              </a:rPr>
              <a:t>Asociace malých a středních podniků a živnostníků ČR </a:t>
            </a:r>
            <a:r>
              <a:rPr lang="cs-CZ" sz="2400" b="1" dirty="0">
                <a:solidFill>
                  <a:srgbClr val="FFFFFF"/>
                </a:solidFill>
                <a:latin typeface="Calibri"/>
              </a:rPr>
              <a:t>funguje od roku 2001. Kromě návrhů legislativy se zabývá také tématy jako je export, inovace, financování či vzdělávání. </a:t>
            </a:r>
          </a:p>
          <a:p>
            <a:pPr algn="ctr" defTabSz="1219170"/>
            <a:endParaRPr lang="cs-CZ" sz="2400" b="1" dirty="0">
              <a:solidFill>
                <a:srgbClr val="FFFFFF"/>
              </a:solidFill>
              <a:latin typeface="Calibri"/>
            </a:endParaRPr>
          </a:p>
          <a:p>
            <a:pPr algn="ctr" defTabSz="1219170"/>
            <a:r>
              <a:rPr lang="cs-CZ" sz="2400" b="1" dirty="0">
                <a:solidFill>
                  <a:srgbClr val="FFFFFF"/>
                </a:solidFill>
                <a:latin typeface="Calibri"/>
              </a:rPr>
              <a:t>Ve spolupráci se svými partnery AMSP ČR průběžně realizuje projekty cílené </a:t>
            </a:r>
            <a:br>
              <a:rPr lang="cs-CZ" sz="2400" b="1" dirty="0">
                <a:solidFill>
                  <a:srgbClr val="FFFFFF"/>
                </a:solidFill>
                <a:latin typeface="Calibri"/>
              </a:rPr>
            </a:br>
            <a:r>
              <a:rPr lang="cs-CZ" sz="2400" b="1" dirty="0">
                <a:solidFill>
                  <a:srgbClr val="FFFFFF"/>
                </a:solidFill>
                <a:latin typeface="Calibri"/>
              </a:rPr>
              <a:t>na aktuální otázky ve své oblasti působení, podporované výzkumy trhu. Jejich účelem je získání obrazu o dané problematice a možnost další práce s těmito výstupy. </a:t>
            </a:r>
          </a:p>
        </p:txBody>
      </p:sp>
      <p:sp>
        <p:nvSpPr>
          <p:cNvPr id="8" name="Freeform 10"/>
          <p:cNvSpPr>
            <a:spLocks noChangeAspect="1"/>
          </p:cNvSpPr>
          <p:nvPr/>
        </p:nvSpPr>
        <p:spPr bwMode="auto">
          <a:xfrm flipH="1" flipV="1">
            <a:off x="5486056" y="3725555"/>
            <a:ext cx="918016" cy="1440160"/>
          </a:xfrm>
          <a:custGeom>
            <a:avLst/>
            <a:gdLst>
              <a:gd name="connsiteX0" fmla="*/ 9457 w 10000"/>
              <a:gd name="connsiteY0" fmla="*/ 2318 h 15830"/>
              <a:gd name="connsiteX1" fmla="*/ 9457 w 10000"/>
              <a:gd name="connsiteY1" fmla="*/ 2318 h 15830"/>
              <a:gd name="connsiteX2" fmla="*/ 5986 w 10000"/>
              <a:gd name="connsiteY2" fmla="*/ 240 h 15830"/>
              <a:gd name="connsiteX3" fmla="*/ 4995 w 10000"/>
              <a:gd name="connsiteY3" fmla="*/ 0 h 15830"/>
              <a:gd name="connsiteX4" fmla="*/ 4003 w 10000"/>
              <a:gd name="connsiteY4" fmla="*/ 240 h 15830"/>
              <a:gd name="connsiteX5" fmla="*/ 533 w 10000"/>
              <a:gd name="connsiteY5" fmla="*/ 2318 h 15830"/>
              <a:gd name="connsiteX6" fmla="*/ 533 w 10000"/>
              <a:gd name="connsiteY6" fmla="*/ 3490 h 15830"/>
              <a:gd name="connsiteX7" fmla="*/ 2489 w 10000"/>
              <a:gd name="connsiteY7" fmla="*/ 3487 h 15830"/>
              <a:gd name="connsiteX8" fmla="*/ 3460 w 10000"/>
              <a:gd name="connsiteY8" fmla="*/ 2906 h 15830"/>
              <a:gd name="connsiteX9" fmla="*/ 3460 w 10000"/>
              <a:gd name="connsiteY9" fmla="*/ 9081 h 15830"/>
              <a:gd name="connsiteX10" fmla="*/ 5075 w 10000"/>
              <a:gd name="connsiteY10" fmla="*/ 15830 h 15830"/>
              <a:gd name="connsiteX11" fmla="*/ 6530 w 10000"/>
              <a:gd name="connsiteY11" fmla="*/ 9081 h 15830"/>
              <a:gd name="connsiteX12" fmla="*/ 6530 w 10000"/>
              <a:gd name="connsiteY12" fmla="*/ 2906 h 15830"/>
              <a:gd name="connsiteX13" fmla="*/ 7505 w 10000"/>
              <a:gd name="connsiteY13" fmla="*/ 3490 h 15830"/>
              <a:gd name="connsiteX14" fmla="*/ 9462 w 10000"/>
              <a:gd name="connsiteY14" fmla="*/ 3490 h 15830"/>
              <a:gd name="connsiteX15" fmla="*/ 9457 w 10000"/>
              <a:gd name="connsiteY15" fmla="*/ 2318 h 15830"/>
              <a:gd name="connsiteX0" fmla="*/ 9457 w 10000"/>
              <a:gd name="connsiteY0" fmla="*/ 2318 h 18848"/>
              <a:gd name="connsiteX1" fmla="*/ 9457 w 10000"/>
              <a:gd name="connsiteY1" fmla="*/ 2318 h 18848"/>
              <a:gd name="connsiteX2" fmla="*/ 5986 w 10000"/>
              <a:gd name="connsiteY2" fmla="*/ 240 h 18848"/>
              <a:gd name="connsiteX3" fmla="*/ 4995 w 10000"/>
              <a:gd name="connsiteY3" fmla="*/ 0 h 18848"/>
              <a:gd name="connsiteX4" fmla="*/ 4003 w 10000"/>
              <a:gd name="connsiteY4" fmla="*/ 240 h 18848"/>
              <a:gd name="connsiteX5" fmla="*/ 533 w 10000"/>
              <a:gd name="connsiteY5" fmla="*/ 2318 h 18848"/>
              <a:gd name="connsiteX6" fmla="*/ 533 w 10000"/>
              <a:gd name="connsiteY6" fmla="*/ 3490 h 18848"/>
              <a:gd name="connsiteX7" fmla="*/ 2489 w 10000"/>
              <a:gd name="connsiteY7" fmla="*/ 3487 h 18848"/>
              <a:gd name="connsiteX8" fmla="*/ 3460 w 10000"/>
              <a:gd name="connsiteY8" fmla="*/ 2906 h 18848"/>
              <a:gd name="connsiteX9" fmla="*/ 3460 w 10000"/>
              <a:gd name="connsiteY9" fmla="*/ 9081 h 18848"/>
              <a:gd name="connsiteX10" fmla="*/ 5075 w 10000"/>
              <a:gd name="connsiteY10" fmla="*/ 15830 h 18848"/>
              <a:gd name="connsiteX11" fmla="*/ 6450 w 10000"/>
              <a:gd name="connsiteY11" fmla="*/ 18343 h 18848"/>
              <a:gd name="connsiteX12" fmla="*/ 6530 w 10000"/>
              <a:gd name="connsiteY12" fmla="*/ 2906 h 18848"/>
              <a:gd name="connsiteX13" fmla="*/ 7505 w 10000"/>
              <a:gd name="connsiteY13" fmla="*/ 3490 h 18848"/>
              <a:gd name="connsiteX14" fmla="*/ 9462 w 10000"/>
              <a:gd name="connsiteY14" fmla="*/ 3490 h 18848"/>
              <a:gd name="connsiteX15" fmla="*/ 9457 w 10000"/>
              <a:gd name="connsiteY15" fmla="*/ 2318 h 18848"/>
              <a:gd name="connsiteX0" fmla="*/ 9457 w 10000"/>
              <a:gd name="connsiteY0" fmla="*/ 2318 h 21092"/>
              <a:gd name="connsiteX1" fmla="*/ 9457 w 10000"/>
              <a:gd name="connsiteY1" fmla="*/ 2318 h 21092"/>
              <a:gd name="connsiteX2" fmla="*/ 5986 w 10000"/>
              <a:gd name="connsiteY2" fmla="*/ 240 h 21092"/>
              <a:gd name="connsiteX3" fmla="*/ 4995 w 10000"/>
              <a:gd name="connsiteY3" fmla="*/ 0 h 21092"/>
              <a:gd name="connsiteX4" fmla="*/ 4003 w 10000"/>
              <a:gd name="connsiteY4" fmla="*/ 240 h 21092"/>
              <a:gd name="connsiteX5" fmla="*/ 533 w 10000"/>
              <a:gd name="connsiteY5" fmla="*/ 2318 h 21092"/>
              <a:gd name="connsiteX6" fmla="*/ 533 w 10000"/>
              <a:gd name="connsiteY6" fmla="*/ 3490 h 21092"/>
              <a:gd name="connsiteX7" fmla="*/ 2489 w 10000"/>
              <a:gd name="connsiteY7" fmla="*/ 3487 h 21092"/>
              <a:gd name="connsiteX8" fmla="*/ 3460 w 10000"/>
              <a:gd name="connsiteY8" fmla="*/ 2906 h 21092"/>
              <a:gd name="connsiteX9" fmla="*/ 3460 w 10000"/>
              <a:gd name="connsiteY9" fmla="*/ 20587 h 21092"/>
              <a:gd name="connsiteX10" fmla="*/ 5075 w 10000"/>
              <a:gd name="connsiteY10" fmla="*/ 15830 h 21092"/>
              <a:gd name="connsiteX11" fmla="*/ 6450 w 10000"/>
              <a:gd name="connsiteY11" fmla="*/ 18343 h 21092"/>
              <a:gd name="connsiteX12" fmla="*/ 6530 w 10000"/>
              <a:gd name="connsiteY12" fmla="*/ 2906 h 21092"/>
              <a:gd name="connsiteX13" fmla="*/ 7505 w 10000"/>
              <a:gd name="connsiteY13" fmla="*/ 3490 h 21092"/>
              <a:gd name="connsiteX14" fmla="*/ 9462 w 10000"/>
              <a:gd name="connsiteY14" fmla="*/ 3490 h 21092"/>
              <a:gd name="connsiteX15" fmla="*/ 9457 w 10000"/>
              <a:gd name="connsiteY15" fmla="*/ 2318 h 21092"/>
              <a:gd name="connsiteX0" fmla="*/ 9457 w 10000"/>
              <a:gd name="connsiteY0" fmla="*/ 2318 h 21466"/>
              <a:gd name="connsiteX1" fmla="*/ 9457 w 10000"/>
              <a:gd name="connsiteY1" fmla="*/ 2318 h 21466"/>
              <a:gd name="connsiteX2" fmla="*/ 5986 w 10000"/>
              <a:gd name="connsiteY2" fmla="*/ 240 h 21466"/>
              <a:gd name="connsiteX3" fmla="*/ 4995 w 10000"/>
              <a:gd name="connsiteY3" fmla="*/ 0 h 21466"/>
              <a:gd name="connsiteX4" fmla="*/ 4003 w 10000"/>
              <a:gd name="connsiteY4" fmla="*/ 240 h 21466"/>
              <a:gd name="connsiteX5" fmla="*/ 533 w 10000"/>
              <a:gd name="connsiteY5" fmla="*/ 2318 h 21466"/>
              <a:gd name="connsiteX6" fmla="*/ 533 w 10000"/>
              <a:gd name="connsiteY6" fmla="*/ 3490 h 21466"/>
              <a:gd name="connsiteX7" fmla="*/ 2489 w 10000"/>
              <a:gd name="connsiteY7" fmla="*/ 3487 h 21466"/>
              <a:gd name="connsiteX8" fmla="*/ 3460 w 10000"/>
              <a:gd name="connsiteY8" fmla="*/ 2906 h 21466"/>
              <a:gd name="connsiteX9" fmla="*/ 3460 w 10000"/>
              <a:gd name="connsiteY9" fmla="*/ 20587 h 21466"/>
              <a:gd name="connsiteX10" fmla="*/ 5155 w 10000"/>
              <a:gd name="connsiteY10" fmla="*/ 21092 h 21466"/>
              <a:gd name="connsiteX11" fmla="*/ 6450 w 10000"/>
              <a:gd name="connsiteY11" fmla="*/ 18343 h 21466"/>
              <a:gd name="connsiteX12" fmla="*/ 6530 w 10000"/>
              <a:gd name="connsiteY12" fmla="*/ 2906 h 21466"/>
              <a:gd name="connsiteX13" fmla="*/ 7505 w 10000"/>
              <a:gd name="connsiteY13" fmla="*/ 3490 h 21466"/>
              <a:gd name="connsiteX14" fmla="*/ 9462 w 10000"/>
              <a:gd name="connsiteY14" fmla="*/ 3490 h 21466"/>
              <a:gd name="connsiteX15" fmla="*/ 9457 w 10000"/>
              <a:gd name="connsiteY15" fmla="*/ 2318 h 21466"/>
              <a:gd name="connsiteX0" fmla="*/ 9457 w 10000"/>
              <a:gd name="connsiteY0" fmla="*/ 2318 h 21561"/>
              <a:gd name="connsiteX1" fmla="*/ 9457 w 10000"/>
              <a:gd name="connsiteY1" fmla="*/ 2318 h 21561"/>
              <a:gd name="connsiteX2" fmla="*/ 5986 w 10000"/>
              <a:gd name="connsiteY2" fmla="*/ 240 h 21561"/>
              <a:gd name="connsiteX3" fmla="*/ 4995 w 10000"/>
              <a:gd name="connsiteY3" fmla="*/ 0 h 21561"/>
              <a:gd name="connsiteX4" fmla="*/ 4003 w 10000"/>
              <a:gd name="connsiteY4" fmla="*/ 240 h 21561"/>
              <a:gd name="connsiteX5" fmla="*/ 533 w 10000"/>
              <a:gd name="connsiteY5" fmla="*/ 2318 h 21561"/>
              <a:gd name="connsiteX6" fmla="*/ 533 w 10000"/>
              <a:gd name="connsiteY6" fmla="*/ 3490 h 21561"/>
              <a:gd name="connsiteX7" fmla="*/ 2489 w 10000"/>
              <a:gd name="connsiteY7" fmla="*/ 3487 h 21561"/>
              <a:gd name="connsiteX8" fmla="*/ 3460 w 10000"/>
              <a:gd name="connsiteY8" fmla="*/ 2906 h 21561"/>
              <a:gd name="connsiteX9" fmla="*/ 3460 w 10000"/>
              <a:gd name="connsiteY9" fmla="*/ 20587 h 21561"/>
              <a:gd name="connsiteX10" fmla="*/ 5155 w 10000"/>
              <a:gd name="connsiteY10" fmla="*/ 21092 h 21561"/>
              <a:gd name="connsiteX11" fmla="*/ 5891 w 10000"/>
              <a:gd name="connsiteY11" fmla="*/ 17770 h 21561"/>
              <a:gd name="connsiteX12" fmla="*/ 6530 w 10000"/>
              <a:gd name="connsiteY12" fmla="*/ 2906 h 21561"/>
              <a:gd name="connsiteX13" fmla="*/ 7505 w 10000"/>
              <a:gd name="connsiteY13" fmla="*/ 3490 h 21561"/>
              <a:gd name="connsiteX14" fmla="*/ 9462 w 10000"/>
              <a:gd name="connsiteY14" fmla="*/ 3490 h 21561"/>
              <a:gd name="connsiteX15" fmla="*/ 9457 w 10000"/>
              <a:gd name="connsiteY15" fmla="*/ 2318 h 21561"/>
              <a:gd name="connsiteX0" fmla="*/ 9457 w 10679"/>
              <a:gd name="connsiteY0" fmla="*/ 2318 h 21561"/>
              <a:gd name="connsiteX1" fmla="*/ 9457 w 10679"/>
              <a:gd name="connsiteY1" fmla="*/ 2318 h 21561"/>
              <a:gd name="connsiteX2" fmla="*/ 5986 w 10679"/>
              <a:gd name="connsiteY2" fmla="*/ 240 h 21561"/>
              <a:gd name="connsiteX3" fmla="*/ 4995 w 10679"/>
              <a:gd name="connsiteY3" fmla="*/ 0 h 21561"/>
              <a:gd name="connsiteX4" fmla="*/ 4003 w 10679"/>
              <a:gd name="connsiteY4" fmla="*/ 240 h 21561"/>
              <a:gd name="connsiteX5" fmla="*/ 533 w 10679"/>
              <a:gd name="connsiteY5" fmla="*/ 2318 h 21561"/>
              <a:gd name="connsiteX6" fmla="*/ 533 w 10679"/>
              <a:gd name="connsiteY6" fmla="*/ 3490 h 21561"/>
              <a:gd name="connsiteX7" fmla="*/ 2489 w 10679"/>
              <a:gd name="connsiteY7" fmla="*/ 3487 h 21561"/>
              <a:gd name="connsiteX8" fmla="*/ 3460 w 10679"/>
              <a:gd name="connsiteY8" fmla="*/ 2906 h 21561"/>
              <a:gd name="connsiteX9" fmla="*/ 3460 w 10679"/>
              <a:gd name="connsiteY9" fmla="*/ 20587 h 21561"/>
              <a:gd name="connsiteX10" fmla="*/ 5155 w 10679"/>
              <a:gd name="connsiteY10" fmla="*/ 21092 h 21561"/>
              <a:gd name="connsiteX11" fmla="*/ 5891 w 10679"/>
              <a:gd name="connsiteY11" fmla="*/ 17770 h 21561"/>
              <a:gd name="connsiteX12" fmla="*/ 6530 w 10679"/>
              <a:gd name="connsiteY12" fmla="*/ 2906 h 21561"/>
              <a:gd name="connsiteX13" fmla="*/ 7505 w 10679"/>
              <a:gd name="connsiteY13" fmla="*/ 3490 h 21561"/>
              <a:gd name="connsiteX14" fmla="*/ 9462 w 10679"/>
              <a:gd name="connsiteY14" fmla="*/ 3490 h 21561"/>
              <a:gd name="connsiteX15" fmla="*/ 9457 w 10679"/>
              <a:gd name="connsiteY15" fmla="*/ 2318 h 21561"/>
              <a:gd name="connsiteX0" fmla="*/ 9457 w 10000"/>
              <a:gd name="connsiteY0" fmla="*/ 2318 h 24039"/>
              <a:gd name="connsiteX1" fmla="*/ 9457 w 10000"/>
              <a:gd name="connsiteY1" fmla="*/ 2318 h 24039"/>
              <a:gd name="connsiteX2" fmla="*/ 5986 w 10000"/>
              <a:gd name="connsiteY2" fmla="*/ 240 h 24039"/>
              <a:gd name="connsiteX3" fmla="*/ 4995 w 10000"/>
              <a:gd name="connsiteY3" fmla="*/ 0 h 24039"/>
              <a:gd name="connsiteX4" fmla="*/ 4003 w 10000"/>
              <a:gd name="connsiteY4" fmla="*/ 240 h 24039"/>
              <a:gd name="connsiteX5" fmla="*/ 533 w 10000"/>
              <a:gd name="connsiteY5" fmla="*/ 2318 h 24039"/>
              <a:gd name="connsiteX6" fmla="*/ 533 w 10000"/>
              <a:gd name="connsiteY6" fmla="*/ 3490 h 24039"/>
              <a:gd name="connsiteX7" fmla="*/ 2489 w 10000"/>
              <a:gd name="connsiteY7" fmla="*/ 3487 h 24039"/>
              <a:gd name="connsiteX8" fmla="*/ 3460 w 10000"/>
              <a:gd name="connsiteY8" fmla="*/ 2906 h 24039"/>
              <a:gd name="connsiteX9" fmla="*/ 3460 w 10000"/>
              <a:gd name="connsiteY9" fmla="*/ 20587 h 24039"/>
              <a:gd name="connsiteX10" fmla="*/ 5155 w 10000"/>
              <a:gd name="connsiteY10" fmla="*/ 21092 h 24039"/>
              <a:gd name="connsiteX11" fmla="*/ 6530 w 10000"/>
              <a:gd name="connsiteY11" fmla="*/ 2906 h 24039"/>
              <a:gd name="connsiteX12" fmla="*/ 7505 w 10000"/>
              <a:gd name="connsiteY12" fmla="*/ 3490 h 24039"/>
              <a:gd name="connsiteX13" fmla="*/ 9462 w 10000"/>
              <a:gd name="connsiteY13" fmla="*/ 3490 h 24039"/>
              <a:gd name="connsiteX14" fmla="*/ 9457 w 10000"/>
              <a:gd name="connsiteY14" fmla="*/ 2318 h 24039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30 w 10000"/>
              <a:gd name="connsiteY11" fmla="*/ 2906 h 22797"/>
              <a:gd name="connsiteX12" fmla="*/ 7505 w 10000"/>
              <a:gd name="connsiteY12" fmla="*/ 3490 h 22797"/>
              <a:gd name="connsiteX13" fmla="*/ 9462 w 10000"/>
              <a:gd name="connsiteY13" fmla="*/ 3490 h 22797"/>
              <a:gd name="connsiteX14" fmla="*/ 9457 w 10000"/>
              <a:gd name="connsiteY14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515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58 w 10000"/>
              <a:gd name="connsiteY12" fmla="*/ 2873 h 23307"/>
              <a:gd name="connsiteX13" fmla="*/ 7505 w 10000"/>
              <a:gd name="connsiteY13" fmla="*/ 3490 h 23307"/>
              <a:gd name="connsiteX14" fmla="*/ 9462 w 10000"/>
              <a:gd name="connsiteY14" fmla="*/ 3490 h 23307"/>
              <a:gd name="connsiteX15" fmla="*/ 9457 w 10000"/>
              <a:gd name="connsiteY15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26 w 10000"/>
              <a:gd name="connsiteY12" fmla="*/ 4926 h 23307"/>
              <a:gd name="connsiteX13" fmla="*/ 6558 w 10000"/>
              <a:gd name="connsiteY13" fmla="*/ 2873 h 23307"/>
              <a:gd name="connsiteX14" fmla="*/ 7505 w 10000"/>
              <a:gd name="connsiteY14" fmla="*/ 3490 h 23307"/>
              <a:gd name="connsiteX15" fmla="*/ 9462 w 10000"/>
              <a:gd name="connsiteY15" fmla="*/ 3490 h 23307"/>
              <a:gd name="connsiteX16" fmla="*/ 9457 w 10000"/>
              <a:gd name="connsiteY16" fmla="*/ 2318 h 23307"/>
              <a:gd name="connsiteX0" fmla="*/ 9457 w 10000"/>
              <a:gd name="connsiteY0" fmla="*/ 2318 h 19232"/>
              <a:gd name="connsiteX1" fmla="*/ 9457 w 10000"/>
              <a:gd name="connsiteY1" fmla="*/ 2318 h 19232"/>
              <a:gd name="connsiteX2" fmla="*/ 5986 w 10000"/>
              <a:gd name="connsiteY2" fmla="*/ 240 h 19232"/>
              <a:gd name="connsiteX3" fmla="*/ 4995 w 10000"/>
              <a:gd name="connsiteY3" fmla="*/ 0 h 19232"/>
              <a:gd name="connsiteX4" fmla="*/ 4003 w 10000"/>
              <a:gd name="connsiteY4" fmla="*/ 240 h 19232"/>
              <a:gd name="connsiteX5" fmla="*/ 533 w 10000"/>
              <a:gd name="connsiteY5" fmla="*/ 2318 h 19232"/>
              <a:gd name="connsiteX6" fmla="*/ 533 w 10000"/>
              <a:gd name="connsiteY6" fmla="*/ 3490 h 19232"/>
              <a:gd name="connsiteX7" fmla="*/ 2489 w 10000"/>
              <a:gd name="connsiteY7" fmla="*/ 3487 h 19232"/>
              <a:gd name="connsiteX8" fmla="*/ 3460 w 10000"/>
              <a:gd name="connsiteY8" fmla="*/ 2906 h 19232"/>
              <a:gd name="connsiteX9" fmla="*/ 3414 w 10000"/>
              <a:gd name="connsiteY9" fmla="*/ 4879 h 19232"/>
              <a:gd name="connsiteX10" fmla="*/ 6579 w 10000"/>
              <a:gd name="connsiteY10" fmla="*/ 19224 h 19232"/>
              <a:gd name="connsiteX11" fmla="*/ 6526 w 10000"/>
              <a:gd name="connsiteY11" fmla="*/ 4926 h 19232"/>
              <a:gd name="connsiteX12" fmla="*/ 6558 w 10000"/>
              <a:gd name="connsiteY12" fmla="*/ 2873 h 19232"/>
              <a:gd name="connsiteX13" fmla="*/ 7505 w 10000"/>
              <a:gd name="connsiteY13" fmla="*/ 3490 h 19232"/>
              <a:gd name="connsiteX14" fmla="*/ 9462 w 10000"/>
              <a:gd name="connsiteY14" fmla="*/ 3490 h 19232"/>
              <a:gd name="connsiteX15" fmla="*/ 9457 w 10000"/>
              <a:gd name="connsiteY15" fmla="*/ 2318 h 19232"/>
              <a:gd name="connsiteX0" fmla="*/ 9457 w 10000"/>
              <a:gd name="connsiteY0" fmla="*/ 2318 h 5260"/>
              <a:gd name="connsiteX1" fmla="*/ 9457 w 10000"/>
              <a:gd name="connsiteY1" fmla="*/ 2318 h 5260"/>
              <a:gd name="connsiteX2" fmla="*/ 5986 w 10000"/>
              <a:gd name="connsiteY2" fmla="*/ 240 h 5260"/>
              <a:gd name="connsiteX3" fmla="*/ 4995 w 10000"/>
              <a:gd name="connsiteY3" fmla="*/ 0 h 5260"/>
              <a:gd name="connsiteX4" fmla="*/ 4003 w 10000"/>
              <a:gd name="connsiteY4" fmla="*/ 240 h 5260"/>
              <a:gd name="connsiteX5" fmla="*/ 533 w 10000"/>
              <a:gd name="connsiteY5" fmla="*/ 2318 h 5260"/>
              <a:gd name="connsiteX6" fmla="*/ 533 w 10000"/>
              <a:gd name="connsiteY6" fmla="*/ 3490 h 5260"/>
              <a:gd name="connsiteX7" fmla="*/ 2489 w 10000"/>
              <a:gd name="connsiteY7" fmla="*/ 3487 h 5260"/>
              <a:gd name="connsiteX8" fmla="*/ 3460 w 10000"/>
              <a:gd name="connsiteY8" fmla="*/ 2906 h 5260"/>
              <a:gd name="connsiteX9" fmla="*/ 3414 w 10000"/>
              <a:gd name="connsiteY9" fmla="*/ 4879 h 5260"/>
              <a:gd name="connsiteX10" fmla="*/ 6526 w 10000"/>
              <a:gd name="connsiteY10" fmla="*/ 4926 h 5260"/>
              <a:gd name="connsiteX11" fmla="*/ 6558 w 10000"/>
              <a:gd name="connsiteY11" fmla="*/ 2873 h 5260"/>
              <a:gd name="connsiteX12" fmla="*/ 7505 w 10000"/>
              <a:gd name="connsiteY12" fmla="*/ 3490 h 5260"/>
              <a:gd name="connsiteX13" fmla="*/ 9462 w 10000"/>
              <a:gd name="connsiteY13" fmla="*/ 3490 h 5260"/>
              <a:gd name="connsiteX14" fmla="*/ 9457 w 10000"/>
              <a:gd name="connsiteY14" fmla="*/ 2318 h 526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9365"/>
              <a:gd name="connsiteX1" fmla="*/ 9457 w 10000"/>
              <a:gd name="connsiteY1" fmla="*/ 4407 h 9365"/>
              <a:gd name="connsiteX2" fmla="*/ 5986 w 10000"/>
              <a:gd name="connsiteY2" fmla="*/ 456 h 9365"/>
              <a:gd name="connsiteX3" fmla="*/ 4995 w 10000"/>
              <a:gd name="connsiteY3" fmla="*/ 0 h 9365"/>
              <a:gd name="connsiteX4" fmla="*/ 4003 w 10000"/>
              <a:gd name="connsiteY4" fmla="*/ 456 h 9365"/>
              <a:gd name="connsiteX5" fmla="*/ 533 w 10000"/>
              <a:gd name="connsiteY5" fmla="*/ 4407 h 9365"/>
              <a:gd name="connsiteX6" fmla="*/ 533 w 10000"/>
              <a:gd name="connsiteY6" fmla="*/ 6635 h 9365"/>
              <a:gd name="connsiteX7" fmla="*/ 2489 w 10000"/>
              <a:gd name="connsiteY7" fmla="*/ 6629 h 9365"/>
              <a:gd name="connsiteX8" fmla="*/ 3460 w 10000"/>
              <a:gd name="connsiteY8" fmla="*/ 5525 h 9365"/>
              <a:gd name="connsiteX9" fmla="*/ 3414 w 10000"/>
              <a:gd name="connsiteY9" fmla="*/ 9276 h 9365"/>
              <a:gd name="connsiteX10" fmla="*/ 6526 w 10000"/>
              <a:gd name="connsiteY10" fmla="*/ 9365 h 9365"/>
              <a:gd name="connsiteX11" fmla="*/ 6558 w 10000"/>
              <a:gd name="connsiteY11" fmla="*/ 5462 h 9365"/>
              <a:gd name="connsiteX12" fmla="*/ 7505 w 10000"/>
              <a:gd name="connsiteY12" fmla="*/ 6635 h 9365"/>
              <a:gd name="connsiteX13" fmla="*/ 9462 w 10000"/>
              <a:gd name="connsiteY13" fmla="*/ 6635 h 9365"/>
              <a:gd name="connsiteX14" fmla="*/ 9457 w 10000"/>
              <a:gd name="connsiteY14" fmla="*/ 4407 h 9365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9908"/>
              <a:gd name="connsiteX1" fmla="*/ 9457 w 10000"/>
              <a:gd name="connsiteY1" fmla="*/ 4706 h 9908"/>
              <a:gd name="connsiteX2" fmla="*/ 5986 w 10000"/>
              <a:gd name="connsiteY2" fmla="*/ 487 h 9908"/>
              <a:gd name="connsiteX3" fmla="*/ 4995 w 10000"/>
              <a:gd name="connsiteY3" fmla="*/ 0 h 9908"/>
              <a:gd name="connsiteX4" fmla="*/ 4003 w 10000"/>
              <a:gd name="connsiteY4" fmla="*/ 487 h 9908"/>
              <a:gd name="connsiteX5" fmla="*/ 533 w 10000"/>
              <a:gd name="connsiteY5" fmla="*/ 4706 h 9908"/>
              <a:gd name="connsiteX6" fmla="*/ 533 w 10000"/>
              <a:gd name="connsiteY6" fmla="*/ 7085 h 9908"/>
              <a:gd name="connsiteX7" fmla="*/ 2489 w 10000"/>
              <a:gd name="connsiteY7" fmla="*/ 7078 h 9908"/>
              <a:gd name="connsiteX8" fmla="*/ 3460 w 10000"/>
              <a:gd name="connsiteY8" fmla="*/ 5900 h 9908"/>
              <a:gd name="connsiteX9" fmla="*/ 3414 w 10000"/>
              <a:gd name="connsiteY9" fmla="*/ 9905 h 9908"/>
              <a:gd name="connsiteX10" fmla="*/ 5766 w 10000"/>
              <a:gd name="connsiteY10" fmla="*/ 9253 h 9908"/>
              <a:gd name="connsiteX11" fmla="*/ 6558 w 10000"/>
              <a:gd name="connsiteY11" fmla="*/ 5832 h 9908"/>
              <a:gd name="connsiteX12" fmla="*/ 7505 w 10000"/>
              <a:gd name="connsiteY12" fmla="*/ 7085 h 9908"/>
              <a:gd name="connsiteX13" fmla="*/ 9462 w 10000"/>
              <a:gd name="connsiteY13" fmla="*/ 7085 h 9908"/>
              <a:gd name="connsiteX14" fmla="*/ 9457 w 10000"/>
              <a:gd name="connsiteY14" fmla="*/ 4706 h 9908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57"/>
              <a:gd name="connsiteX1" fmla="*/ 9457 w 10000"/>
              <a:gd name="connsiteY1" fmla="*/ 4750 h 10057"/>
              <a:gd name="connsiteX2" fmla="*/ 5986 w 10000"/>
              <a:gd name="connsiteY2" fmla="*/ 492 h 10057"/>
              <a:gd name="connsiteX3" fmla="*/ 4995 w 10000"/>
              <a:gd name="connsiteY3" fmla="*/ 0 h 10057"/>
              <a:gd name="connsiteX4" fmla="*/ 4003 w 10000"/>
              <a:gd name="connsiteY4" fmla="*/ 492 h 10057"/>
              <a:gd name="connsiteX5" fmla="*/ 533 w 10000"/>
              <a:gd name="connsiteY5" fmla="*/ 4750 h 10057"/>
              <a:gd name="connsiteX6" fmla="*/ 533 w 10000"/>
              <a:gd name="connsiteY6" fmla="*/ 7151 h 10057"/>
              <a:gd name="connsiteX7" fmla="*/ 2489 w 10000"/>
              <a:gd name="connsiteY7" fmla="*/ 7144 h 10057"/>
              <a:gd name="connsiteX8" fmla="*/ 3460 w 10000"/>
              <a:gd name="connsiteY8" fmla="*/ 5955 h 10057"/>
              <a:gd name="connsiteX9" fmla="*/ 3414 w 10000"/>
              <a:gd name="connsiteY9" fmla="*/ 9997 h 10057"/>
              <a:gd name="connsiteX10" fmla="*/ 6502 w 10000"/>
              <a:gd name="connsiteY10" fmla="*/ 10000 h 10057"/>
              <a:gd name="connsiteX11" fmla="*/ 6558 w 10000"/>
              <a:gd name="connsiteY11" fmla="*/ 5886 h 10057"/>
              <a:gd name="connsiteX12" fmla="*/ 7505 w 10000"/>
              <a:gd name="connsiteY12" fmla="*/ 7151 h 10057"/>
              <a:gd name="connsiteX13" fmla="*/ 9462 w 10000"/>
              <a:gd name="connsiteY13" fmla="*/ 7151 h 10057"/>
              <a:gd name="connsiteX14" fmla="*/ 9457 w 10000"/>
              <a:gd name="connsiteY14" fmla="*/ 4750 h 10057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514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189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4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7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00" h="10000">
                <a:moveTo>
                  <a:pt x="9457" y="4750"/>
                </a:moveTo>
                <a:lnTo>
                  <a:pt x="9457" y="4750"/>
                </a:lnTo>
                <a:lnTo>
                  <a:pt x="5986" y="492"/>
                </a:lnTo>
                <a:cubicBezTo>
                  <a:pt x="5717" y="155"/>
                  <a:pt x="5353" y="0"/>
                  <a:pt x="4995" y="0"/>
                </a:cubicBezTo>
                <a:cubicBezTo>
                  <a:pt x="4636" y="0"/>
                  <a:pt x="4277" y="155"/>
                  <a:pt x="4003" y="492"/>
                </a:cubicBezTo>
                <a:lnTo>
                  <a:pt x="533" y="4750"/>
                </a:lnTo>
                <a:cubicBezTo>
                  <a:pt x="0" y="5411"/>
                  <a:pt x="0" y="6491"/>
                  <a:pt x="533" y="7151"/>
                </a:cubicBezTo>
                <a:cubicBezTo>
                  <a:pt x="1071" y="7810"/>
                  <a:pt x="1951" y="7810"/>
                  <a:pt x="2489" y="7144"/>
                </a:cubicBezTo>
                <a:lnTo>
                  <a:pt x="3460" y="5955"/>
                </a:lnTo>
                <a:cubicBezTo>
                  <a:pt x="3467" y="6790"/>
                  <a:pt x="3414" y="9280"/>
                  <a:pt x="3434" y="9970"/>
                </a:cubicBezTo>
                <a:lnTo>
                  <a:pt x="6502" y="10000"/>
                </a:lnTo>
                <a:cubicBezTo>
                  <a:pt x="6523" y="9257"/>
                  <a:pt x="6518" y="6376"/>
                  <a:pt x="6558" y="5886"/>
                </a:cubicBezTo>
                <a:lnTo>
                  <a:pt x="7505" y="7151"/>
                </a:lnTo>
                <a:cubicBezTo>
                  <a:pt x="8043" y="7810"/>
                  <a:pt x="8924" y="7810"/>
                  <a:pt x="9462" y="7151"/>
                </a:cubicBezTo>
                <a:cubicBezTo>
                  <a:pt x="10000" y="6491"/>
                  <a:pt x="9995" y="5411"/>
                  <a:pt x="9457" y="47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defTabSz="1219170"/>
            <a:endParaRPr lang="en-US" sz="2400" dirty="0">
              <a:solidFill>
                <a:srgbClr val="FBB040"/>
              </a:solidFill>
              <a:latin typeface="Calibri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31347" y="5255525"/>
            <a:ext cx="110412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rgbClr val="F0B501"/>
                </a:solidFill>
                <a:latin typeface="Calibri"/>
              </a:rPr>
              <a:t>Cílem projektu </a:t>
            </a:r>
            <a:r>
              <a:rPr lang="cs-CZ" sz="2400" b="1" dirty="0">
                <a:solidFill>
                  <a:srgbClr val="FFFFFF"/>
                </a:solidFill>
                <a:latin typeface="Calibri"/>
              </a:rPr>
              <a:t>bylo zjištění </a:t>
            </a:r>
            <a:r>
              <a:rPr lang="cs-CZ" sz="2400" b="1" dirty="0">
                <a:solidFill>
                  <a:srgbClr val="FFFFFF"/>
                </a:solidFill>
              </a:rPr>
              <a:t>jak MSP přistupují k  výzkumu a vývoji a jak pro spolupráci s výzkumnou sférou vyžívají národní a evropské zdroje.</a:t>
            </a:r>
            <a:endParaRPr lang="cs-CZ" sz="2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8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9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>
                <a:solidFill>
                  <a:srgbClr val="FFFFFF"/>
                </a:solidFill>
              </a:rPr>
              <a:pPr defTabSz="1219170"/>
              <a:t>3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Metodika</a:t>
            </a: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271315"/>
              </p:ext>
            </p:extLst>
          </p:nvPr>
        </p:nvGraphicFramePr>
        <p:xfrm>
          <a:off x="2072190" y="695491"/>
          <a:ext cx="9423124" cy="5496305"/>
        </p:xfrm>
        <a:graphic>
          <a:graphicData uri="http://schemas.openxmlformats.org/drawingml/2006/table">
            <a:tbl>
              <a:tblPr firstRow="1" bandRow="1"/>
              <a:tblGrid>
                <a:gridCol w="1807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5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Metoda</a:t>
                      </a:r>
                      <a:br>
                        <a:rPr lang="cs-CZ" sz="2300" b="1" kern="0" dirty="0">
                          <a:solidFill>
                            <a:srgbClr val="62A3C2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výzkumu</a:t>
                      </a:r>
                      <a:endParaRPr lang="en-GB" sz="2300" b="1" kern="0" dirty="0">
                        <a:solidFill>
                          <a:srgbClr val="62A3C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CATI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telefonické dotazování</a:t>
                      </a:r>
                      <a:endParaRPr kumimoji="0" lang="cs-CZ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Cílová</a:t>
                      </a:r>
                      <a:b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skupina</a:t>
                      </a:r>
                      <a:endParaRPr lang="en-GB" sz="2300" b="1" kern="0" dirty="0">
                        <a:solidFill>
                          <a:schemeClr val="accent6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>
                          <a:solidFill>
                            <a:schemeClr val="bg1"/>
                          </a:solidFill>
                        </a:rPr>
                        <a:t>Majitelé, jednatelé, nebo ředitelé </a:t>
                      </a:r>
                      <a:r>
                        <a:rPr lang="cs-CZ" sz="2000" dirty="0">
                          <a:solidFill>
                            <a:schemeClr val="bg1"/>
                          </a:solidFill>
                        </a:rPr>
                        <a:t>malých a středních podniků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>
                          <a:solidFill>
                            <a:schemeClr val="bg1"/>
                          </a:solidFill>
                        </a:rPr>
                        <a:t>od 5 do 250 zaměstnanců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Velikost</a:t>
                      </a:r>
                      <a:br>
                        <a:rPr lang="cs-CZ" sz="2300" b="1" kern="0" dirty="0">
                          <a:solidFill>
                            <a:schemeClr val="accent3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vzorku</a:t>
                      </a:r>
                      <a:endParaRPr lang="en-GB" sz="2300" b="1" kern="0" dirty="0">
                        <a:solidFill>
                          <a:schemeClr val="accent3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>
                          <a:solidFill>
                            <a:schemeClr val="bg1"/>
                          </a:solidFill>
                        </a:rPr>
                        <a:t>500 firem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2"/>
                          </a:solidFill>
                        </a:rPr>
                        <a:t>Výzkumný</a:t>
                      </a:r>
                      <a:r>
                        <a:rPr lang="cs-CZ" sz="2300" b="1" kern="0" baseline="0" dirty="0">
                          <a:solidFill>
                            <a:schemeClr val="accent2"/>
                          </a:solidFill>
                        </a:rPr>
                        <a:t> nástroj</a:t>
                      </a:r>
                      <a:endParaRPr lang="cs-CZ" sz="2300" b="1" kern="0" dirty="0">
                        <a:solidFill>
                          <a:schemeClr val="accent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Strukturovaný dotazník 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v délce 10 minut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9261">
                <a:tc>
                  <a:txBody>
                    <a:bodyPr/>
                    <a:lstStyle/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4"/>
                          </a:solidFill>
                        </a:rPr>
                        <a:t>Sběr dat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17. 8 – 1. 9. 2017 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341124"/>
                  </a:ext>
                </a:extLst>
              </a:tr>
            </a:tbl>
          </a:graphicData>
        </a:graphic>
      </p:graphicFrame>
      <p:grpSp>
        <p:nvGrpSpPr>
          <p:cNvPr id="11" name="Group 15"/>
          <p:cNvGrpSpPr>
            <a:grpSpLocks noChangeAspect="1"/>
          </p:cNvGrpSpPr>
          <p:nvPr/>
        </p:nvGrpSpPr>
        <p:grpSpPr>
          <a:xfrm>
            <a:off x="1157484" y="1037937"/>
            <a:ext cx="580273" cy="484929"/>
            <a:chOff x="5308593" y="2025650"/>
            <a:chExt cx="812804" cy="704850"/>
          </a:xfrm>
          <a:solidFill>
            <a:srgbClr val="A8CCDD">
              <a:lumMod val="75000"/>
            </a:srgbClr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1164564" y="2131331"/>
            <a:ext cx="610439" cy="586764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Freeform 17"/>
          <p:cNvSpPr>
            <a:spLocks noChangeAspect="1" noEditPoints="1"/>
          </p:cNvSpPr>
          <p:nvPr/>
        </p:nvSpPr>
        <p:spPr bwMode="auto">
          <a:xfrm>
            <a:off x="1236520" y="3157458"/>
            <a:ext cx="544047" cy="645443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17" name="Group 205"/>
          <p:cNvGrpSpPr>
            <a:grpSpLocks noChangeAspect="1"/>
          </p:cNvGrpSpPr>
          <p:nvPr/>
        </p:nvGrpSpPr>
        <p:grpSpPr>
          <a:xfrm>
            <a:off x="1256089" y="4188340"/>
            <a:ext cx="571148" cy="625017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18" name="Freeform 51"/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9" name="Freeform 52"/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4" name="Freeform 53"/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5" name="Freeform 54"/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6" name="Freeform 55"/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7" name="Freeform 56"/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8" name="Freeform 57"/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9" name="Oval 58"/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30" name="Freeform 59"/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cxnSp>
        <p:nvCxnSpPr>
          <p:cNvPr id="31" name="Přímá spojnice se šipkou 30"/>
          <p:cNvCxnSpPr/>
          <p:nvPr/>
        </p:nvCxnSpPr>
        <p:spPr>
          <a:xfrm flipH="1" flipV="1">
            <a:off x="1159756" y="3940341"/>
            <a:ext cx="10335558" cy="1335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2" name="Přímá spojnice se šipkou 31"/>
          <p:cNvCxnSpPr/>
          <p:nvPr/>
        </p:nvCxnSpPr>
        <p:spPr>
          <a:xfrm flipH="1">
            <a:off x="1151467" y="1785257"/>
            <a:ext cx="10343847" cy="20707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3" name="Přímá spojnice se šipkou 32"/>
          <p:cNvCxnSpPr/>
          <p:nvPr/>
        </p:nvCxnSpPr>
        <p:spPr>
          <a:xfrm flipH="1">
            <a:off x="1151468" y="5094514"/>
            <a:ext cx="10343846" cy="2564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43" name="Obdélník 42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44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sp>
        <p:nvSpPr>
          <p:cNvPr id="46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Dotace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34" name="Přímá spojnice se šipkou 33"/>
          <p:cNvCxnSpPr/>
          <p:nvPr/>
        </p:nvCxnSpPr>
        <p:spPr>
          <a:xfrm flipH="1" flipV="1">
            <a:off x="1106805" y="2942433"/>
            <a:ext cx="10388509" cy="1064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grpSp>
        <p:nvGrpSpPr>
          <p:cNvPr id="35" name="Group 101"/>
          <p:cNvGrpSpPr>
            <a:grpSpLocks noChangeAspect="1"/>
          </p:cNvGrpSpPr>
          <p:nvPr/>
        </p:nvGrpSpPr>
        <p:grpSpPr>
          <a:xfrm>
            <a:off x="1224379" y="5341682"/>
            <a:ext cx="549916" cy="499741"/>
            <a:chOff x="6557963" y="3495675"/>
            <a:chExt cx="869950" cy="790575"/>
          </a:xfrm>
          <a:solidFill>
            <a:schemeClr val="accent4"/>
          </a:solidFill>
        </p:grpSpPr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6757988" y="3987800"/>
              <a:ext cx="88900" cy="29845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188"/>
                </a:cxn>
                <a:cxn ang="0">
                  <a:pos x="56" y="188"/>
                </a:cxn>
                <a:cxn ang="0">
                  <a:pos x="56" y="22"/>
                </a:cxn>
                <a:cxn ang="0">
                  <a:pos x="34" y="0"/>
                </a:cxn>
                <a:cxn ang="0">
                  <a:pos x="0" y="34"/>
                </a:cxn>
              </a:cxnLst>
              <a:rect l="0" t="0" r="r" b="b"/>
              <a:pathLst>
                <a:path w="56" h="188">
                  <a:moveTo>
                    <a:pt x="0" y="34"/>
                  </a:moveTo>
                  <a:lnTo>
                    <a:pt x="0" y="188"/>
                  </a:lnTo>
                  <a:lnTo>
                    <a:pt x="56" y="188"/>
                  </a:lnTo>
                  <a:lnTo>
                    <a:pt x="56" y="22"/>
                  </a:lnTo>
                  <a:lnTo>
                    <a:pt x="34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2"/>
            <p:cNvSpPr>
              <a:spLocks/>
            </p:cNvSpPr>
            <p:nvPr/>
          </p:nvSpPr>
          <p:spPr bwMode="auto">
            <a:xfrm>
              <a:off x="6659563" y="4083050"/>
              <a:ext cx="57150" cy="203200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36" y="128"/>
                </a:cxn>
                <a:cxn ang="0">
                  <a:pos x="36" y="0"/>
                </a:cxn>
                <a:cxn ang="0">
                  <a:pos x="0" y="34"/>
                </a:cxn>
                <a:cxn ang="0">
                  <a:pos x="0" y="128"/>
                </a:cxn>
              </a:cxnLst>
              <a:rect l="0" t="0" r="r" b="b"/>
              <a:pathLst>
                <a:path w="36" h="128">
                  <a:moveTo>
                    <a:pt x="0" y="128"/>
                  </a:moveTo>
                  <a:lnTo>
                    <a:pt x="36" y="128"/>
                  </a:lnTo>
                  <a:lnTo>
                    <a:pt x="36" y="0"/>
                  </a:lnTo>
                  <a:lnTo>
                    <a:pt x="0" y="34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7138988" y="3686175"/>
              <a:ext cx="187325" cy="600075"/>
            </a:xfrm>
            <a:custGeom>
              <a:avLst/>
              <a:gdLst/>
              <a:ahLst/>
              <a:cxnLst>
                <a:cxn ang="0">
                  <a:pos x="0" y="378"/>
                </a:cxn>
                <a:cxn ang="0">
                  <a:pos x="118" y="378"/>
                </a:cxn>
                <a:cxn ang="0">
                  <a:pos x="118" y="0"/>
                </a:cxn>
                <a:cxn ang="0">
                  <a:pos x="0" y="118"/>
                </a:cxn>
                <a:cxn ang="0">
                  <a:pos x="0" y="378"/>
                </a:cxn>
              </a:cxnLst>
              <a:rect l="0" t="0" r="r" b="b"/>
              <a:pathLst>
                <a:path w="118" h="378">
                  <a:moveTo>
                    <a:pt x="0" y="378"/>
                  </a:moveTo>
                  <a:lnTo>
                    <a:pt x="118" y="378"/>
                  </a:lnTo>
                  <a:lnTo>
                    <a:pt x="118" y="0"/>
                  </a:lnTo>
                  <a:lnTo>
                    <a:pt x="0" y="118"/>
                  </a:lnTo>
                  <a:lnTo>
                    <a:pt x="0" y="3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6986588" y="3924300"/>
              <a:ext cx="111125" cy="361950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0" y="228"/>
                </a:cxn>
                <a:cxn ang="0">
                  <a:pos x="70" y="228"/>
                </a:cxn>
                <a:cxn ang="0">
                  <a:pos x="70" y="0"/>
                </a:cxn>
                <a:cxn ang="0">
                  <a:pos x="64" y="0"/>
                </a:cxn>
                <a:cxn ang="0">
                  <a:pos x="0" y="64"/>
                </a:cxn>
              </a:cxnLst>
              <a:rect l="0" t="0" r="r" b="b"/>
              <a:pathLst>
                <a:path w="70" h="228">
                  <a:moveTo>
                    <a:pt x="0" y="64"/>
                  </a:moveTo>
                  <a:lnTo>
                    <a:pt x="0" y="228"/>
                  </a:lnTo>
                  <a:lnTo>
                    <a:pt x="70" y="228"/>
                  </a:lnTo>
                  <a:lnTo>
                    <a:pt x="70" y="0"/>
                  </a:lnTo>
                  <a:lnTo>
                    <a:pt x="64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15"/>
            <p:cNvSpPr>
              <a:spLocks/>
            </p:cNvSpPr>
            <p:nvPr/>
          </p:nvSpPr>
          <p:spPr bwMode="auto">
            <a:xfrm>
              <a:off x="6888163" y="4064000"/>
              <a:ext cx="57150" cy="222250"/>
            </a:xfrm>
            <a:custGeom>
              <a:avLst/>
              <a:gdLst/>
              <a:ahLst/>
              <a:cxnLst>
                <a:cxn ang="0">
                  <a:pos x="18" y="20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140"/>
                </a:cxn>
                <a:cxn ang="0">
                  <a:pos x="36" y="140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18" y="20"/>
                </a:cxn>
              </a:cxnLst>
              <a:rect l="0" t="0" r="r" b="b"/>
              <a:pathLst>
                <a:path w="36" h="140">
                  <a:moveTo>
                    <a:pt x="18" y="20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0" y="140"/>
                  </a:lnTo>
                  <a:lnTo>
                    <a:pt x="36" y="140"/>
                  </a:lnTo>
                  <a:lnTo>
                    <a:pt x="36" y="2"/>
                  </a:lnTo>
                  <a:lnTo>
                    <a:pt x="30" y="8"/>
                  </a:lnTo>
                  <a:lnTo>
                    <a:pt x="18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6557963" y="3495675"/>
              <a:ext cx="869950" cy="654050"/>
            </a:xfrm>
            <a:custGeom>
              <a:avLst/>
              <a:gdLst/>
              <a:ahLst/>
              <a:cxnLst>
                <a:cxn ang="0">
                  <a:pos x="526" y="20"/>
                </a:cxn>
                <a:cxn ang="0">
                  <a:pos x="404" y="0"/>
                </a:cxn>
                <a:cxn ang="0">
                  <a:pos x="460" y="56"/>
                </a:cxn>
                <a:cxn ang="0">
                  <a:pos x="226" y="290"/>
                </a:cxn>
                <a:cxn ang="0">
                  <a:pos x="160" y="224"/>
                </a:cxn>
                <a:cxn ang="0">
                  <a:pos x="0" y="382"/>
                </a:cxn>
                <a:cxn ang="0">
                  <a:pos x="32" y="412"/>
                </a:cxn>
                <a:cxn ang="0">
                  <a:pos x="160" y="286"/>
                </a:cxn>
                <a:cxn ang="0">
                  <a:pos x="196" y="322"/>
                </a:cxn>
                <a:cxn ang="0">
                  <a:pos x="196" y="322"/>
                </a:cxn>
                <a:cxn ang="0">
                  <a:pos x="226" y="352"/>
                </a:cxn>
                <a:cxn ang="0">
                  <a:pos x="226" y="352"/>
                </a:cxn>
                <a:cxn ang="0">
                  <a:pos x="258" y="322"/>
                </a:cxn>
                <a:cxn ang="0">
                  <a:pos x="492" y="88"/>
                </a:cxn>
                <a:cxn ang="0">
                  <a:pos x="548" y="144"/>
                </a:cxn>
                <a:cxn ang="0">
                  <a:pos x="526" y="20"/>
                </a:cxn>
              </a:cxnLst>
              <a:rect l="0" t="0" r="r" b="b"/>
              <a:pathLst>
                <a:path w="548" h="412">
                  <a:moveTo>
                    <a:pt x="526" y="20"/>
                  </a:moveTo>
                  <a:lnTo>
                    <a:pt x="404" y="0"/>
                  </a:lnTo>
                  <a:lnTo>
                    <a:pt x="460" y="56"/>
                  </a:lnTo>
                  <a:lnTo>
                    <a:pt x="226" y="290"/>
                  </a:lnTo>
                  <a:lnTo>
                    <a:pt x="160" y="224"/>
                  </a:lnTo>
                  <a:lnTo>
                    <a:pt x="0" y="382"/>
                  </a:lnTo>
                  <a:lnTo>
                    <a:pt x="32" y="412"/>
                  </a:lnTo>
                  <a:lnTo>
                    <a:pt x="160" y="286"/>
                  </a:lnTo>
                  <a:lnTo>
                    <a:pt x="196" y="322"/>
                  </a:lnTo>
                  <a:lnTo>
                    <a:pt x="196" y="322"/>
                  </a:lnTo>
                  <a:lnTo>
                    <a:pt x="226" y="352"/>
                  </a:lnTo>
                  <a:lnTo>
                    <a:pt x="226" y="352"/>
                  </a:lnTo>
                  <a:lnTo>
                    <a:pt x="258" y="322"/>
                  </a:lnTo>
                  <a:lnTo>
                    <a:pt x="492" y="88"/>
                  </a:lnTo>
                  <a:lnTo>
                    <a:pt x="548" y="144"/>
                  </a:lnTo>
                  <a:lnTo>
                    <a:pt x="526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9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-12825" y="4644571"/>
            <a:ext cx="5266996" cy="1106800"/>
          </a:xfrm>
          <a:prstGeom prst="rect">
            <a:avLst/>
          </a:prstGeom>
          <a:solidFill>
            <a:srgbClr val="008BCA">
              <a:alpha val="54118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SHRNUTÍ VÝSLEDKŮ</a:t>
            </a:r>
          </a:p>
        </p:txBody>
      </p:sp>
    </p:spTree>
    <p:extLst>
      <p:ext uri="{BB962C8B-B14F-4D97-AF65-F5344CB8AC3E}">
        <p14:creationId xmlns:p14="http://schemas.microsoft.com/office/powerpoint/2010/main" val="46802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5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12 % firem spolupracuje s výzkumem a dalších 9 % má podobnou spolupráci v plánu.  Nejčastěji spolupracují s univerzitami.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graphicFrame>
        <p:nvGraphicFramePr>
          <p:cNvPr id="71" name="Graf 70"/>
          <p:cNvGraphicFramePr/>
          <p:nvPr>
            <p:extLst>
              <p:ext uri="{D42A27DB-BD31-4B8C-83A1-F6EECF244321}">
                <p14:modId xmlns:p14="http://schemas.microsoft.com/office/powerpoint/2010/main" val="2022245925"/>
              </p:ext>
            </p:extLst>
          </p:nvPr>
        </p:nvGraphicFramePr>
        <p:xfrm>
          <a:off x="5358987" y="1713871"/>
          <a:ext cx="3554569" cy="2253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Obdélník 33"/>
          <p:cNvSpPr/>
          <p:nvPr/>
        </p:nvSpPr>
        <p:spPr>
          <a:xfrm>
            <a:off x="493515" y="1261705"/>
            <a:ext cx="4875020" cy="4626685"/>
          </a:xfrm>
          <a:prstGeom prst="rect">
            <a:avLst/>
          </a:prstGeom>
          <a:blipFill dpi="0" rotWithShape="1">
            <a:blip r:embed="rId6">
              <a:alphaModFix amt="40000"/>
            </a:blip>
            <a:srcRect/>
            <a:stretch>
              <a:fillRect l="-46000" t="-5000" r="-4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5" name="TextovéPole 34"/>
          <p:cNvSpPr txBox="1"/>
          <p:nvPr/>
        </p:nvSpPr>
        <p:spPr>
          <a:xfrm>
            <a:off x="493515" y="1380807"/>
            <a:ext cx="4875020" cy="101566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5 %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malých a středních firem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spolupracuje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s výzkumem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v konsorciu společně s dalšími firmami.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493515" y="2602501"/>
            <a:ext cx="4875020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7 %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malých a středních firem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spolupracuje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s výzkumem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samostatně.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493515" y="4430336"/>
            <a:ext cx="4875020" cy="138499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79 %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nespolupracuje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s výzkumem a ani to </a:t>
            </a:r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nemá v plánu.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493515" y="3516418"/>
            <a:ext cx="4875020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9 %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malých a středních firem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nespolupracuje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s výzkumem, ale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má to v plánu.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5368536" y="1119678"/>
            <a:ext cx="373192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Instituce, se kterými firmy spolupracují na výzkumu</a:t>
            </a:r>
          </a:p>
        </p:txBody>
      </p:sp>
      <p:sp>
        <p:nvSpPr>
          <p:cNvPr id="41" name="Zaoblený obdélník 40"/>
          <p:cNvSpPr/>
          <p:nvPr/>
        </p:nvSpPr>
        <p:spPr>
          <a:xfrm>
            <a:off x="5782434" y="4086819"/>
            <a:ext cx="3003973" cy="1796375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 výzkumem nejčastěji spolupracují firmy s 100-250 zaměstnanci. Tyto firmy také častěji žádají o dotace, a to opakovaně. 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Q15. Spolupracuje Vaše firma s výzkumem? Q16. S kým na výzkumu spolupracujete?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N=500, Spolupracují s výzkumem N=59</a:t>
            </a:r>
          </a:p>
        </p:txBody>
      </p:sp>
    </p:spTree>
    <p:extLst>
      <p:ext uri="{BB962C8B-B14F-4D97-AF65-F5344CB8AC3E}">
        <p14:creationId xmlns:p14="http://schemas.microsoft.com/office/powerpoint/2010/main" val="3036826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266302"/>
              </p:ext>
            </p:extLst>
          </p:nvPr>
        </p:nvGraphicFramePr>
        <p:xfrm>
          <a:off x="260346" y="740702"/>
          <a:ext cx="8080731" cy="528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6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Mezi firmami, které spolupracují s výzkumnými institucemi, převažují pozitivní zkušenosti.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34" name="TextovéPole 33"/>
          <p:cNvSpPr txBox="1"/>
          <p:nvPr/>
        </p:nvSpPr>
        <p:spPr>
          <a:xfrm>
            <a:off x="493515" y="1130178"/>
            <a:ext cx="395704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Zkušenost s výzkumem</a:t>
            </a:r>
          </a:p>
        </p:txBody>
      </p:sp>
      <p:sp>
        <p:nvSpPr>
          <p:cNvPr id="35" name="TextovéPole 34"/>
          <p:cNvSpPr txBox="1"/>
          <p:nvPr/>
        </p:nvSpPr>
        <p:spPr>
          <a:xfrm>
            <a:off x="3645960" y="3003130"/>
            <a:ext cx="2160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Pozitivní zkušenost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Spíše pozitivní zkušenost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Spíše negativní zkušenost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Negativní zkušenost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37" name="Pravá složená závorka 36"/>
          <p:cNvSpPr/>
          <p:nvPr/>
        </p:nvSpPr>
        <p:spPr>
          <a:xfrm>
            <a:off x="2183119" y="2387956"/>
            <a:ext cx="255933" cy="2458757"/>
          </a:xfrm>
          <a:prstGeom prst="rightBrace">
            <a:avLst>
              <a:gd name="adj1" fmla="val 8333"/>
              <a:gd name="adj2" fmla="val 24144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Pravá složená závorka 37"/>
          <p:cNvSpPr/>
          <p:nvPr/>
        </p:nvSpPr>
        <p:spPr>
          <a:xfrm>
            <a:off x="2214461" y="5503647"/>
            <a:ext cx="255934" cy="358481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TextovéPole 1"/>
          <p:cNvSpPr txBox="1"/>
          <p:nvPr/>
        </p:nvSpPr>
        <p:spPr>
          <a:xfrm>
            <a:off x="3596010" y="5270700"/>
            <a:ext cx="2076209" cy="56938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12 % - Negativní</a:t>
            </a:r>
          </a:p>
          <a:p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B2B = Spíše negativní + Negativní</a:t>
            </a:r>
            <a:endParaRPr lang="cs-CZ" b="1" dirty="0">
              <a:solidFill>
                <a:srgbClr val="40404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2" name="Zaoblený obdélník 41"/>
          <p:cNvSpPr/>
          <p:nvPr/>
        </p:nvSpPr>
        <p:spPr>
          <a:xfrm>
            <a:off x="6107502" y="2426649"/>
            <a:ext cx="2884596" cy="2430024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Nejvíce pozitivních zkušeností mají firmy spolupracující </a:t>
            </a:r>
            <a:b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</a:br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 výzkumnými centry (94 %) </a:t>
            </a:r>
            <a:b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</a:br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 Akademií věd (100 %). </a:t>
            </a:r>
            <a:b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</a:br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U spolupráce s univerzitami je pozitivní zkušenost 88 %. 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6" name="Freeform 6"/>
          <p:cNvSpPr>
            <a:spLocks noChangeAspect="1"/>
          </p:cNvSpPr>
          <p:nvPr/>
        </p:nvSpPr>
        <p:spPr bwMode="auto">
          <a:xfrm>
            <a:off x="2719535" y="2402518"/>
            <a:ext cx="718218" cy="720000"/>
          </a:xfrm>
          <a:custGeom>
            <a:avLst/>
            <a:gdLst>
              <a:gd name="T0" fmla="*/ 477 w 538"/>
              <a:gd name="T1" fmla="*/ 2 h 539"/>
              <a:gd name="T2" fmla="*/ 389 w 538"/>
              <a:gd name="T3" fmla="*/ 50 h 539"/>
              <a:gd name="T4" fmla="*/ 204 w 538"/>
              <a:gd name="T5" fmla="*/ 341 h 539"/>
              <a:gd name="T6" fmla="*/ 154 w 538"/>
              <a:gd name="T7" fmla="*/ 240 h 539"/>
              <a:gd name="T8" fmla="*/ 19 w 538"/>
              <a:gd name="T9" fmla="*/ 296 h 539"/>
              <a:gd name="T10" fmla="*/ 125 w 538"/>
              <a:gd name="T11" fmla="*/ 526 h 539"/>
              <a:gd name="T12" fmla="*/ 153 w 538"/>
              <a:gd name="T13" fmla="*/ 539 h 539"/>
              <a:gd name="T14" fmla="*/ 200 w 538"/>
              <a:gd name="T15" fmla="*/ 529 h 539"/>
              <a:gd name="T16" fmla="*/ 244 w 538"/>
              <a:gd name="T17" fmla="*/ 504 h 539"/>
              <a:gd name="T18" fmla="*/ 262 w 538"/>
              <a:gd name="T19" fmla="*/ 479 h 539"/>
              <a:gd name="T20" fmla="*/ 516 w 538"/>
              <a:gd name="T21" fmla="*/ 29 h 539"/>
              <a:gd name="T22" fmla="*/ 477 w 538"/>
              <a:gd name="T23" fmla="*/ 2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8" h="539">
                <a:moveTo>
                  <a:pt x="477" y="2"/>
                </a:moveTo>
                <a:cubicBezTo>
                  <a:pt x="444" y="7"/>
                  <a:pt x="410" y="23"/>
                  <a:pt x="389" y="50"/>
                </a:cubicBezTo>
                <a:cubicBezTo>
                  <a:pt x="317" y="140"/>
                  <a:pt x="256" y="238"/>
                  <a:pt x="204" y="341"/>
                </a:cubicBezTo>
                <a:cubicBezTo>
                  <a:pt x="189" y="307"/>
                  <a:pt x="172" y="273"/>
                  <a:pt x="154" y="240"/>
                </a:cubicBezTo>
                <a:cubicBezTo>
                  <a:pt x="132" y="201"/>
                  <a:pt x="0" y="262"/>
                  <a:pt x="19" y="296"/>
                </a:cubicBezTo>
                <a:cubicBezTo>
                  <a:pt x="59" y="370"/>
                  <a:pt x="94" y="447"/>
                  <a:pt x="125" y="526"/>
                </a:cubicBezTo>
                <a:cubicBezTo>
                  <a:pt x="129" y="537"/>
                  <a:pt x="142" y="539"/>
                  <a:pt x="153" y="539"/>
                </a:cubicBezTo>
                <a:cubicBezTo>
                  <a:pt x="169" y="539"/>
                  <a:pt x="185" y="534"/>
                  <a:pt x="200" y="529"/>
                </a:cubicBezTo>
                <a:cubicBezTo>
                  <a:pt x="216" y="523"/>
                  <a:pt x="231" y="515"/>
                  <a:pt x="244" y="504"/>
                </a:cubicBezTo>
                <a:cubicBezTo>
                  <a:pt x="252" y="497"/>
                  <a:pt x="259" y="488"/>
                  <a:pt x="262" y="479"/>
                </a:cubicBezTo>
                <a:cubicBezTo>
                  <a:pt x="324" y="317"/>
                  <a:pt x="409" y="165"/>
                  <a:pt x="516" y="29"/>
                </a:cubicBezTo>
                <a:cubicBezTo>
                  <a:pt x="538" y="2"/>
                  <a:pt x="491" y="0"/>
                  <a:pt x="477" y="2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Freeform 7"/>
          <p:cNvSpPr>
            <a:spLocks noChangeAspect="1"/>
          </p:cNvSpPr>
          <p:nvPr/>
        </p:nvSpPr>
        <p:spPr bwMode="auto">
          <a:xfrm>
            <a:off x="2719535" y="5142128"/>
            <a:ext cx="756102" cy="720000"/>
          </a:xfrm>
          <a:custGeom>
            <a:avLst/>
            <a:gdLst>
              <a:gd name="T0" fmla="*/ 327 w 502"/>
              <a:gd name="T1" fmla="*/ 187 h 479"/>
              <a:gd name="T2" fmla="*/ 480 w 502"/>
              <a:gd name="T3" fmla="*/ 38 h 479"/>
              <a:gd name="T4" fmla="*/ 464 w 502"/>
              <a:gd name="T5" fmla="*/ 0 h 479"/>
              <a:gd name="T6" fmla="*/ 369 w 502"/>
              <a:gd name="T7" fmla="*/ 39 h 479"/>
              <a:gd name="T8" fmla="*/ 273 w 502"/>
              <a:gd name="T9" fmla="*/ 127 h 479"/>
              <a:gd name="T10" fmla="*/ 215 w 502"/>
              <a:gd name="T11" fmla="*/ 69 h 479"/>
              <a:gd name="T12" fmla="*/ 91 w 502"/>
              <a:gd name="T13" fmla="*/ 137 h 479"/>
              <a:gd name="T14" fmla="*/ 179 w 502"/>
              <a:gd name="T15" fmla="*/ 229 h 479"/>
              <a:gd name="T16" fmla="*/ 18 w 502"/>
              <a:gd name="T17" fmla="*/ 449 h 479"/>
              <a:gd name="T18" fmla="*/ 57 w 502"/>
              <a:gd name="T19" fmla="*/ 476 h 479"/>
              <a:gd name="T20" fmla="*/ 146 w 502"/>
              <a:gd name="T21" fmla="*/ 428 h 479"/>
              <a:gd name="T22" fmla="*/ 237 w 502"/>
              <a:gd name="T23" fmla="*/ 297 h 479"/>
              <a:gd name="T24" fmla="*/ 300 w 502"/>
              <a:gd name="T25" fmla="*/ 381 h 479"/>
              <a:gd name="T26" fmla="*/ 435 w 502"/>
              <a:gd name="T27" fmla="*/ 325 h 479"/>
              <a:gd name="T28" fmla="*/ 327 w 502"/>
              <a:gd name="T29" fmla="*/ 187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2" h="479">
                <a:moveTo>
                  <a:pt x="327" y="187"/>
                </a:moveTo>
                <a:cubicBezTo>
                  <a:pt x="375" y="134"/>
                  <a:pt x="426" y="84"/>
                  <a:pt x="480" y="38"/>
                </a:cubicBezTo>
                <a:cubicBezTo>
                  <a:pt x="502" y="19"/>
                  <a:pt x="491" y="0"/>
                  <a:pt x="464" y="0"/>
                </a:cubicBezTo>
                <a:cubicBezTo>
                  <a:pt x="429" y="0"/>
                  <a:pt x="395" y="17"/>
                  <a:pt x="369" y="39"/>
                </a:cubicBezTo>
                <a:cubicBezTo>
                  <a:pt x="336" y="67"/>
                  <a:pt x="304" y="97"/>
                  <a:pt x="273" y="127"/>
                </a:cubicBezTo>
                <a:cubicBezTo>
                  <a:pt x="255" y="107"/>
                  <a:pt x="235" y="88"/>
                  <a:pt x="215" y="69"/>
                </a:cubicBezTo>
                <a:cubicBezTo>
                  <a:pt x="186" y="41"/>
                  <a:pt x="58" y="106"/>
                  <a:pt x="91" y="137"/>
                </a:cubicBezTo>
                <a:cubicBezTo>
                  <a:pt x="122" y="167"/>
                  <a:pt x="151" y="197"/>
                  <a:pt x="179" y="229"/>
                </a:cubicBezTo>
                <a:cubicBezTo>
                  <a:pt x="120" y="298"/>
                  <a:pt x="66" y="372"/>
                  <a:pt x="18" y="449"/>
                </a:cubicBezTo>
                <a:cubicBezTo>
                  <a:pt x="0" y="477"/>
                  <a:pt x="40" y="479"/>
                  <a:pt x="57" y="476"/>
                </a:cubicBezTo>
                <a:cubicBezTo>
                  <a:pt x="88" y="471"/>
                  <a:pt x="128" y="455"/>
                  <a:pt x="146" y="428"/>
                </a:cubicBezTo>
                <a:cubicBezTo>
                  <a:pt x="174" y="383"/>
                  <a:pt x="204" y="339"/>
                  <a:pt x="237" y="297"/>
                </a:cubicBezTo>
                <a:cubicBezTo>
                  <a:pt x="258" y="324"/>
                  <a:pt x="280" y="352"/>
                  <a:pt x="300" y="381"/>
                </a:cubicBezTo>
                <a:cubicBezTo>
                  <a:pt x="327" y="419"/>
                  <a:pt x="455" y="353"/>
                  <a:pt x="435" y="325"/>
                </a:cubicBezTo>
                <a:cubicBezTo>
                  <a:pt x="401" y="277"/>
                  <a:pt x="365" y="231"/>
                  <a:pt x="327" y="18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TextovéPole 19"/>
          <p:cNvSpPr txBox="1"/>
          <p:nvPr/>
        </p:nvSpPr>
        <p:spPr>
          <a:xfrm>
            <a:off x="390217" y="6126945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Q17. Jaké máte s výzkumem zkušenosti?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Spolupracují s výzkumem N=59</a:t>
            </a:r>
          </a:p>
        </p:txBody>
      </p:sp>
    </p:spTree>
    <p:extLst>
      <p:ext uri="{BB962C8B-B14F-4D97-AF65-F5344CB8AC3E}">
        <p14:creationId xmlns:p14="http://schemas.microsoft.com/office/powerpoint/2010/main" val="810715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délník 43"/>
          <p:cNvSpPr/>
          <p:nvPr/>
        </p:nvSpPr>
        <p:spPr>
          <a:xfrm>
            <a:off x="587157" y="1482426"/>
            <a:ext cx="4883024" cy="4415962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 l="-17000" t="-7885" r="-30000" b="-51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8" name="Ovál 2"/>
          <p:cNvSpPr/>
          <p:nvPr/>
        </p:nvSpPr>
        <p:spPr>
          <a:xfrm>
            <a:off x="639870" y="1665588"/>
            <a:ext cx="4777598" cy="4066721"/>
          </a:xfrm>
          <a:custGeom>
            <a:avLst/>
            <a:gdLst>
              <a:gd name="connsiteX0" fmla="*/ 0 w 4196195"/>
              <a:gd name="connsiteY0" fmla="*/ 576064 h 1152128"/>
              <a:gd name="connsiteX1" fmla="*/ 2098098 w 4196195"/>
              <a:gd name="connsiteY1" fmla="*/ 0 h 1152128"/>
              <a:gd name="connsiteX2" fmla="*/ 4196196 w 4196195"/>
              <a:gd name="connsiteY2" fmla="*/ 576064 h 1152128"/>
              <a:gd name="connsiteX3" fmla="*/ 2098098 w 4196195"/>
              <a:gd name="connsiteY3" fmla="*/ 1152128 h 1152128"/>
              <a:gd name="connsiteX4" fmla="*/ 0 w 4196195"/>
              <a:gd name="connsiteY4" fmla="*/ 576064 h 1152128"/>
              <a:gd name="connsiteX0" fmla="*/ 1215 w 4197411"/>
              <a:gd name="connsiteY0" fmla="*/ 679303 h 1255367"/>
              <a:gd name="connsiteX1" fmla="*/ 2342661 w 4197411"/>
              <a:gd name="connsiteY1" fmla="*/ 0 h 1255367"/>
              <a:gd name="connsiteX2" fmla="*/ 4197411 w 4197411"/>
              <a:gd name="connsiteY2" fmla="*/ 679303 h 1255367"/>
              <a:gd name="connsiteX3" fmla="*/ 2099313 w 4197411"/>
              <a:gd name="connsiteY3" fmla="*/ 1255367 h 1255367"/>
              <a:gd name="connsiteX4" fmla="*/ 1215 w 4197411"/>
              <a:gd name="connsiteY4" fmla="*/ 679303 h 1255367"/>
              <a:gd name="connsiteX0" fmla="*/ 651 w 4705666"/>
              <a:gd name="connsiteY0" fmla="*/ 620479 h 1255798"/>
              <a:gd name="connsiteX1" fmla="*/ 2850916 w 4705666"/>
              <a:gd name="connsiteY1" fmla="*/ 169 h 1255798"/>
              <a:gd name="connsiteX2" fmla="*/ 4705666 w 4705666"/>
              <a:gd name="connsiteY2" fmla="*/ 679472 h 1255798"/>
              <a:gd name="connsiteX3" fmla="*/ 2607568 w 4705666"/>
              <a:gd name="connsiteY3" fmla="*/ 1255536 h 1255798"/>
              <a:gd name="connsiteX4" fmla="*/ 651 w 4705666"/>
              <a:gd name="connsiteY4" fmla="*/ 620479 h 1255798"/>
              <a:gd name="connsiteX0" fmla="*/ 8987 w 4714002"/>
              <a:gd name="connsiteY0" fmla="*/ 621510 h 1256829"/>
              <a:gd name="connsiteX1" fmla="*/ 2859252 w 4714002"/>
              <a:gd name="connsiteY1" fmla="*/ 1200 h 1256829"/>
              <a:gd name="connsiteX2" fmla="*/ 4714002 w 4714002"/>
              <a:gd name="connsiteY2" fmla="*/ 680503 h 1256829"/>
              <a:gd name="connsiteX3" fmla="*/ 2615904 w 4714002"/>
              <a:gd name="connsiteY3" fmla="*/ 1256567 h 1256829"/>
              <a:gd name="connsiteX4" fmla="*/ 8987 w 4714002"/>
              <a:gd name="connsiteY4" fmla="*/ 621510 h 1256829"/>
              <a:gd name="connsiteX0" fmla="*/ 9014 w 4706655"/>
              <a:gd name="connsiteY0" fmla="*/ 872862 h 1306414"/>
              <a:gd name="connsiteX1" fmla="*/ 2851905 w 4706655"/>
              <a:gd name="connsiteY1" fmla="*/ 1829 h 1306414"/>
              <a:gd name="connsiteX2" fmla="*/ 4706655 w 4706655"/>
              <a:gd name="connsiteY2" fmla="*/ 681132 h 1306414"/>
              <a:gd name="connsiteX3" fmla="*/ 2608557 w 4706655"/>
              <a:gd name="connsiteY3" fmla="*/ 1257196 h 1306414"/>
              <a:gd name="connsiteX4" fmla="*/ 9014 w 4706655"/>
              <a:gd name="connsiteY4" fmla="*/ 872862 h 1306414"/>
              <a:gd name="connsiteX0" fmla="*/ 269 w 4697910"/>
              <a:gd name="connsiteY0" fmla="*/ 872862 h 1402016"/>
              <a:gd name="connsiteX1" fmla="*/ 2843160 w 4697910"/>
              <a:gd name="connsiteY1" fmla="*/ 1829 h 1402016"/>
              <a:gd name="connsiteX2" fmla="*/ 4697910 w 4697910"/>
              <a:gd name="connsiteY2" fmla="*/ 681132 h 1402016"/>
              <a:gd name="connsiteX3" fmla="*/ 2599812 w 4697910"/>
              <a:gd name="connsiteY3" fmla="*/ 1257196 h 1402016"/>
              <a:gd name="connsiteX4" fmla="*/ 269 w 4697910"/>
              <a:gd name="connsiteY4" fmla="*/ 872862 h 1402016"/>
              <a:gd name="connsiteX0" fmla="*/ 266 w 4712655"/>
              <a:gd name="connsiteY0" fmla="*/ 690969 h 1317800"/>
              <a:gd name="connsiteX1" fmla="*/ 2857905 w 4712655"/>
              <a:gd name="connsiteY1" fmla="*/ 19039 h 1317800"/>
              <a:gd name="connsiteX2" fmla="*/ 4712655 w 4712655"/>
              <a:gd name="connsiteY2" fmla="*/ 698342 h 1317800"/>
              <a:gd name="connsiteX3" fmla="*/ 2614557 w 4712655"/>
              <a:gd name="connsiteY3" fmla="*/ 1274406 h 1317800"/>
              <a:gd name="connsiteX4" fmla="*/ 266 w 4712655"/>
              <a:gd name="connsiteY4" fmla="*/ 690969 h 1317800"/>
              <a:gd name="connsiteX0" fmla="*/ 251 w 3992808"/>
              <a:gd name="connsiteY0" fmla="*/ 690969 h 1317800"/>
              <a:gd name="connsiteX1" fmla="*/ 2857890 w 3992808"/>
              <a:gd name="connsiteY1" fmla="*/ 19039 h 1317800"/>
              <a:gd name="connsiteX2" fmla="*/ 3992808 w 3992808"/>
              <a:gd name="connsiteY2" fmla="*/ 698343 h 1317800"/>
              <a:gd name="connsiteX3" fmla="*/ 2614542 w 3992808"/>
              <a:gd name="connsiteY3" fmla="*/ 1274406 h 1317800"/>
              <a:gd name="connsiteX4" fmla="*/ 251 w 3992808"/>
              <a:gd name="connsiteY4" fmla="*/ 690969 h 1317800"/>
              <a:gd name="connsiteX0" fmla="*/ 251 w 3992970"/>
              <a:gd name="connsiteY0" fmla="*/ 690969 h 1317800"/>
              <a:gd name="connsiteX1" fmla="*/ 2857890 w 3992970"/>
              <a:gd name="connsiteY1" fmla="*/ 19039 h 1317800"/>
              <a:gd name="connsiteX2" fmla="*/ 3992808 w 3992970"/>
              <a:gd name="connsiteY2" fmla="*/ 698343 h 1317800"/>
              <a:gd name="connsiteX3" fmla="*/ 2614542 w 3992970"/>
              <a:gd name="connsiteY3" fmla="*/ 1274406 h 1317800"/>
              <a:gd name="connsiteX4" fmla="*/ 251 w 3992970"/>
              <a:gd name="connsiteY4" fmla="*/ 690969 h 1317800"/>
              <a:gd name="connsiteX0" fmla="*/ 251 w 3992970"/>
              <a:gd name="connsiteY0" fmla="*/ 690969 h 1317800"/>
              <a:gd name="connsiteX1" fmla="*/ 2857890 w 3992970"/>
              <a:gd name="connsiteY1" fmla="*/ 19039 h 1317800"/>
              <a:gd name="connsiteX2" fmla="*/ 3992808 w 3992970"/>
              <a:gd name="connsiteY2" fmla="*/ 698343 h 1317800"/>
              <a:gd name="connsiteX3" fmla="*/ 2614542 w 3992970"/>
              <a:gd name="connsiteY3" fmla="*/ 1274406 h 1317800"/>
              <a:gd name="connsiteX4" fmla="*/ 251 w 3992970"/>
              <a:gd name="connsiteY4" fmla="*/ 690969 h 1317800"/>
              <a:gd name="connsiteX0" fmla="*/ 251 w 3992970"/>
              <a:gd name="connsiteY0" fmla="*/ 690969 h 1331712"/>
              <a:gd name="connsiteX1" fmla="*/ 2857890 w 3992970"/>
              <a:gd name="connsiteY1" fmla="*/ 19039 h 1331712"/>
              <a:gd name="connsiteX2" fmla="*/ 3992808 w 3992970"/>
              <a:gd name="connsiteY2" fmla="*/ 698343 h 1331712"/>
              <a:gd name="connsiteX3" fmla="*/ 2614542 w 3992970"/>
              <a:gd name="connsiteY3" fmla="*/ 1274406 h 1331712"/>
              <a:gd name="connsiteX4" fmla="*/ 251 w 3992970"/>
              <a:gd name="connsiteY4" fmla="*/ 690969 h 1331712"/>
              <a:gd name="connsiteX0" fmla="*/ 334 w 3993053"/>
              <a:gd name="connsiteY0" fmla="*/ 671933 h 1331480"/>
              <a:gd name="connsiteX1" fmla="*/ 2857973 w 3993053"/>
              <a:gd name="connsiteY1" fmla="*/ 3 h 1331480"/>
              <a:gd name="connsiteX2" fmla="*/ 3992891 w 3993053"/>
              <a:gd name="connsiteY2" fmla="*/ 679307 h 1331480"/>
              <a:gd name="connsiteX3" fmla="*/ 2676325 w 3993053"/>
              <a:gd name="connsiteY3" fmla="*/ 1330032 h 1331480"/>
              <a:gd name="connsiteX4" fmla="*/ 334 w 3993053"/>
              <a:gd name="connsiteY4" fmla="*/ 671933 h 1331480"/>
              <a:gd name="connsiteX0" fmla="*/ 2204 w 3994923"/>
              <a:gd name="connsiteY0" fmla="*/ 694549 h 1391928"/>
              <a:gd name="connsiteX1" fmla="*/ 2859843 w 3994923"/>
              <a:gd name="connsiteY1" fmla="*/ 22619 h 1391928"/>
              <a:gd name="connsiteX2" fmla="*/ 3994761 w 3994923"/>
              <a:gd name="connsiteY2" fmla="*/ 701923 h 1391928"/>
              <a:gd name="connsiteX3" fmla="*/ 2678195 w 3994923"/>
              <a:gd name="connsiteY3" fmla="*/ 1352648 h 1391928"/>
              <a:gd name="connsiteX4" fmla="*/ 2204 w 3994923"/>
              <a:gd name="connsiteY4" fmla="*/ 694549 h 139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4923" h="1391928">
                <a:moveTo>
                  <a:pt x="2204" y="694549"/>
                </a:moveTo>
                <a:cubicBezTo>
                  <a:pt x="-80638" y="-188414"/>
                  <a:pt x="2194417" y="21390"/>
                  <a:pt x="2859843" y="22619"/>
                </a:cubicBezTo>
                <a:cubicBezTo>
                  <a:pt x="3525269" y="23848"/>
                  <a:pt x="4005045" y="234448"/>
                  <a:pt x="3994761" y="701923"/>
                </a:cubicBezTo>
                <a:cubicBezTo>
                  <a:pt x="3994761" y="1148066"/>
                  <a:pt x="3353905" y="1321879"/>
                  <a:pt x="2678195" y="1352648"/>
                </a:cubicBezTo>
                <a:cubicBezTo>
                  <a:pt x="2002485" y="1383417"/>
                  <a:pt x="85046" y="1577512"/>
                  <a:pt x="2204" y="694549"/>
                </a:cubicBezTo>
                <a:close/>
              </a:path>
            </a:pathLst>
          </a:custGeom>
          <a:solidFill>
            <a:schemeClr val="bg1">
              <a:lumMod val="95000"/>
              <a:alpha val="48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7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956772" cy="626296"/>
          </a:xfrm>
        </p:spPr>
        <p:txBody>
          <a:bodyPr>
            <a:noAutofit/>
          </a:bodyPr>
          <a:lstStyle/>
          <a:p>
            <a:r>
              <a:rPr lang="cs-CZ" sz="2667" dirty="0"/>
              <a:t>Hlavním negativem spolupráce s výzkumem je riziko neúspěchu a finanční náročnost spolupráce.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42" name="TextovéPole 41"/>
          <p:cNvSpPr txBox="1"/>
          <p:nvPr/>
        </p:nvSpPr>
        <p:spPr>
          <a:xfrm>
            <a:off x="1162492" y="2390482"/>
            <a:ext cx="2485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Finanční náročnost 20</a:t>
            </a: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6" name="TextovéPole 55"/>
          <p:cNvSpPr txBox="1"/>
          <p:nvPr/>
        </p:nvSpPr>
        <p:spPr>
          <a:xfrm>
            <a:off x="1774884" y="4278214"/>
            <a:ext cx="1772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Vzdálenost od Praxe 7 %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3" name="TextovéPole 62"/>
          <p:cNvSpPr txBox="1"/>
          <p:nvPr/>
        </p:nvSpPr>
        <p:spPr>
          <a:xfrm>
            <a:off x="1906438" y="3857439"/>
            <a:ext cx="176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Zdlouhavé 20 %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4" name="TextovéPole 63"/>
          <p:cNvSpPr txBox="1"/>
          <p:nvPr/>
        </p:nvSpPr>
        <p:spPr>
          <a:xfrm>
            <a:off x="1658757" y="2051214"/>
            <a:ext cx="15419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Nevím 13 %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7" name="TextovéPole 66"/>
          <p:cNvSpPr txBox="1"/>
          <p:nvPr/>
        </p:nvSpPr>
        <p:spPr>
          <a:xfrm>
            <a:off x="3775179" y="3822935"/>
            <a:ext cx="1541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1400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Možnost odcizení výsledků 10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%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8" name="TextovéPole 67"/>
          <p:cNvSpPr txBox="1"/>
          <p:nvPr/>
        </p:nvSpPr>
        <p:spPr>
          <a:xfrm>
            <a:off x="1349281" y="2974999"/>
            <a:ext cx="3196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2400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Riziko neúspěchu, zbytečné investice 23</a:t>
            </a:r>
            <a:r>
              <a:rPr kumimoji="0" lang="cs-CZ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%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9" name="TextovéPole 68"/>
          <p:cNvSpPr txBox="1"/>
          <p:nvPr/>
        </p:nvSpPr>
        <p:spPr>
          <a:xfrm>
            <a:off x="3444466" y="2594548"/>
            <a:ext cx="154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Jiné 27 %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0" name="Zaoblený obdélníkový bublinový popisek 69"/>
          <p:cNvSpPr/>
          <p:nvPr/>
        </p:nvSpPr>
        <p:spPr>
          <a:xfrm>
            <a:off x="6127282" y="1604274"/>
            <a:ext cx="2704676" cy="786207"/>
          </a:xfrm>
          <a:prstGeom prst="wedgeRoundRectCallout">
            <a:avLst>
              <a:gd name="adj1" fmla="val -66074"/>
              <a:gd name="adj2" fmla="val 40894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„Problematické financování, velké riziko odcizení výsledku z výzkumu.“</a:t>
            </a:r>
          </a:p>
        </p:txBody>
      </p:sp>
      <p:sp>
        <p:nvSpPr>
          <p:cNvPr id="73" name="Zaoblený obdélníkový bublinový popisek 72"/>
          <p:cNvSpPr/>
          <p:nvPr/>
        </p:nvSpPr>
        <p:spPr>
          <a:xfrm>
            <a:off x="6136909" y="2491036"/>
            <a:ext cx="2704676" cy="994219"/>
          </a:xfrm>
          <a:prstGeom prst="wedgeRoundRectCallout">
            <a:avLst>
              <a:gd name="adj1" fmla="val -67026"/>
              <a:gd name="adj2" fmla="val 19818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„Výzkum není prakticky orientovaný, jelikož není schopen reagovat na praktické požadavky...“</a:t>
            </a:r>
          </a:p>
        </p:txBody>
      </p:sp>
      <p:sp>
        <p:nvSpPr>
          <p:cNvPr id="74" name="Zaoblený obdélníkový bublinový popisek 73"/>
          <p:cNvSpPr/>
          <p:nvPr/>
        </p:nvSpPr>
        <p:spPr>
          <a:xfrm>
            <a:off x="6145113" y="3633158"/>
            <a:ext cx="2704676" cy="582797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„Potíže s financováním, nedostatek kvalifikovaných lidí.“</a:t>
            </a:r>
          </a:p>
        </p:txBody>
      </p:sp>
      <p:sp>
        <p:nvSpPr>
          <p:cNvPr id="78" name="TextovéPole 77"/>
          <p:cNvSpPr txBox="1"/>
          <p:nvPr/>
        </p:nvSpPr>
        <p:spPr>
          <a:xfrm>
            <a:off x="3684653" y="4435306"/>
            <a:ext cx="154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Legislativa 7 %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" name="TextovéPole 42"/>
          <p:cNvSpPr txBox="1"/>
          <p:nvPr/>
        </p:nvSpPr>
        <p:spPr>
          <a:xfrm>
            <a:off x="493514" y="1130178"/>
            <a:ext cx="518533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Hlavní negativa výzkumu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6509301" y="1124243"/>
            <a:ext cx="518533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Ukázky odpovědí</a:t>
            </a:r>
          </a:p>
        </p:txBody>
      </p:sp>
      <p:sp>
        <p:nvSpPr>
          <p:cNvPr id="46" name="Zaoblený obdélníkový bublinový popisek 45"/>
          <p:cNvSpPr/>
          <p:nvPr/>
        </p:nvSpPr>
        <p:spPr>
          <a:xfrm>
            <a:off x="6136909" y="4346798"/>
            <a:ext cx="2704676" cy="471395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</a:t>
            </a:r>
            <a:r>
              <a:rPr lang="pl-PL" sz="1400" i="1" dirty="0">
                <a:solidFill>
                  <a:schemeClr val="tx2">
                    <a:lumMod val="50000"/>
                  </a:schemeClr>
                </a:solidFill>
              </a:rPr>
              <a:t>Je to dráhé a výsledek je nejistý</a:t>
            </a:r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.“</a:t>
            </a:r>
          </a:p>
        </p:txBody>
      </p:sp>
      <p:sp>
        <p:nvSpPr>
          <p:cNvPr id="48" name="Zaoblený obdélníkový bublinový popisek 47"/>
          <p:cNvSpPr/>
          <p:nvPr/>
        </p:nvSpPr>
        <p:spPr>
          <a:xfrm>
            <a:off x="6169367" y="4945981"/>
            <a:ext cx="2704676" cy="1123412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„Možnost prozrazení obchodního tajemství, převytíženost výzkumných pracovišť, nemožnost získat mladé vědce do firmy.“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Q18. Jaká jsou podle Vás hlavní negativa výzkumu?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Spolupracují s výzkumem a mají s ním spíše pozitivní, spíše negativní a negativní zkušenosti </a:t>
            </a:r>
            <a:r>
              <a:rPr lang="cs-CZ" sz="1100" i="1" kern="0" dirty="0">
                <a:solidFill>
                  <a:srgbClr val="FF0000"/>
                </a:solidFill>
              </a:rPr>
              <a:t>N=30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1063421" y="3975234"/>
            <a:ext cx="154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Nic 7 %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8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534128" y="245240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Čtyři firmy z deseti žádaly o dotace na svůj rozvoj.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69776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dirty="0">
                <a:solidFill>
                  <a:srgbClr val="404040"/>
                </a:solidFill>
                <a:latin typeface="Calibri"/>
              </a:rPr>
              <a:t>Q2. Žádali jste ve Vaší firmě již někdy o dotaci či grant?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N=500, 5-24 zam. N= 331, 25-49 zam. N= 88, 50-250 zam. N=81, Ano, pravidelně N=60, Ano</a:t>
            </a:r>
            <a:r>
              <a:rPr lang="cs-CZ" sz="1100" i="1" kern="0" dirty="0">
                <a:solidFill>
                  <a:srgbClr val="404040"/>
                </a:solidFill>
              </a:rPr>
              <a:t>, pokud k tomu mám konkrétní důvod N=153, Ne N=287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493515" y="1106514"/>
            <a:ext cx="8706792" cy="21852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39 %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žádalo o dotaci či grant </a:t>
            </a:r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alespoň jednou</a:t>
            </a:r>
          </a:p>
          <a:p>
            <a:r>
              <a:rPr lang="cs-CZ" sz="26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22 %</a:t>
            </a:r>
            <a:r>
              <a:rPr lang="cs-CZ" sz="32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žádá o dotaci či grant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opakovaně</a:t>
            </a:r>
          </a:p>
          <a:p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     17 %</a:t>
            </a:r>
            <a:r>
              <a:rPr lang="cs-CZ" sz="24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žádalo o dotaci či grant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jednou</a:t>
            </a:r>
          </a:p>
          <a:p>
            <a:r>
              <a:rPr lang="cs-CZ" sz="4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61 %</a:t>
            </a:r>
            <a:r>
              <a:rPr lang="cs-CZ" sz="4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nežádalo o dotaci či grant </a:t>
            </a:r>
            <a:r>
              <a:rPr lang="cs-CZ" sz="4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nikdy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/>
          </p:nvPr>
        </p:nvGraphicFramePr>
        <p:xfrm>
          <a:off x="587372" y="4153988"/>
          <a:ext cx="8079192" cy="180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899">
                  <a:extLst>
                    <a:ext uri="{9D8B030D-6E8A-4147-A177-3AD203B41FA5}">
                      <a16:colId xmlns:a16="http://schemas.microsoft.com/office/drawing/2014/main" val="3050540236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2783136517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3782603670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1853272050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592094954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3222658609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739645934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1480808097"/>
                    </a:ext>
                  </a:extLst>
                </a:gridCol>
              </a:tblGrid>
              <a:tr h="317224">
                <a:tc rowSpan="2" gridSpan="2">
                  <a:txBody>
                    <a:bodyPr/>
                    <a:lstStyle/>
                    <a:p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Počet zaměstnanců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Sledujete vypisování vhodných dotačních titulů?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728161"/>
                  </a:ext>
                </a:extLst>
              </a:tr>
              <a:tr h="44784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5-24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25-49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50-250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Ano, pravidelně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Ano, pokud k tomu mám konkrétní důvod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02144"/>
                  </a:ext>
                </a:extLst>
              </a:tr>
              <a:tr h="317224">
                <a:tc rowSpan="3"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1" dirty="0">
                          <a:solidFill>
                            <a:srgbClr val="404040"/>
                          </a:solidFill>
                          <a:latin typeface="+mn-lt"/>
                        </a:rPr>
                        <a:t>Žádali jste ve Vaší firmě již někdy o dotaci či grant? </a:t>
                      </a:r>
                    </a:p>
                    <a:p>
                      <a:endParaRPr lang="cs-CZ" sz="1100" b="1" dirty="0"/>
                    </a:p>
                  </a:txBody>
                  <a:tcPr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Ano, opakovaně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9 %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19 %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32 %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75650"/>
                  </a:ext>
                </a:extLst>
              </a:tr>
              <a:tr h="317224">
                <a:tc vMerge="1">
                  <a:txBody>
                    <a:bodyPr/>
                    <a:lstStyle/>
                    <a:p>
                      <a:endParaRPr lang="cs-CZ" sz="14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Ano, jednou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27 %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36 %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25 %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012695"/>
                  </a:ext>
                </a:extLst>
              </a:tr>
              <a:tr h="227033">
                <a:tc vMerge="1">
                  <a:txBody>
                    <a:bodyPr/>
                    <a:lstStyle/>
                    <a:p>
                      <a:endParaRPr lang="cs-CZ" sz="14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64 %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44 %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43 %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489279"/>
                  </a:ext>
                </a:extLst>
              </a:tr>
            </a:tbl>
          </a:graphicData>
        </a:graphic>
      </p:graphicFrame>
      <p:sp>
        <p:nvSpPr>
          <p:cNvPr id="7" name="Ovál 6"/>
          <p:cNvSpPr/>
          <p:nvPr/>
        </p:nvSpPr>
        <p:spPr>
          <a:xfrm>
            <a:off x="5939246" y="5077098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3" name="Ovál 12"/>
          <p:cNvSpPr/>
          <p:nvPr/>
        </p:nvSpPr>
        <p:spPr>
          <a:xfrm>
            <a:off x="7937863" y="5735464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4" name="Ovál 13"/>
          <p:cNvSpPr/>
          <p:nvPr/>
        </p:nvSpPr>
        <p:spPr>
          <a:xfrm>
            <a:off x="4940976" y="5054142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93514" y="3769210"/>
            <a:ext cx="575924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Třídění podle velikosti firmy a sledování dotačních titulů</a:t>
            </a:r>
          </a:p>
        </p:txBody>
      </p:sp>
      <p:sp>
        <p:nvSpPr>
          <p:cNvPr id="16" name="Ovál 15"/>
          <p:cNvSpPr/>
          <p:nvPr/>
        </p:nvSpPr>
        <p:spPr>
          <a:xfrm>
            <a:off x="2892128" y="5726755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7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délník 49"/>
          <p:cNvSpPr/>
          <p:nvPr/>
        </p:nvSpPr>
        <p:spPr>
          <a:xfrm>
            <a:off x="469809" y="1247477"/>
            <a:ext cx="5649744" cy="4654843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9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19538" y="197129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Nejvíce jsou k čerpání dotací využívány evropské fondy a vládní zdroje.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dirty="0">
                <a:solidFill>
                  <a:srgbClr val="404040"/>
                </a:solidFill>
                <a:latin typeface="Calibri"/>
              </a:rPr>
              <a:t>Q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3. O jakou dotaci šlo?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Žádali už někdy o dotaci N=194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4" name="TextovéPole 23"/>
          <p:cNvSpPr txBox="1"/>
          <p:nvPr/>
        </p:nvSpPr>
        <p:spPr>
          <a:xfrm>
            <a:off x="2626845" y="1441645"/>
            <a:ext cx="349270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Druh dotace</a:t>
            </a:r>
          </a:p>
        </p:txBody>
      </p:sp>
      <p:graphicFrame>
        <p:nvGraphicFramePr>
          <p:cNvPr id="19" name="Graf 18"/>
          <p:cNvGraphicFramePr/>
          <p:nvPr>
            <p:extLst/>
          </p:nvPr>
        </p:nvGraphicFramePr>
        <p:xfrm>
          <a:off x="585773" y="1850191"/>
          <a:ext cx="5417816" cy="386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Zaoblený obdélník 50"/>
          <p:cNvSpPr/>
          <p:nvPr/>
        </p:nvSpPr>
        <p:spPr>
          <a:xfrm>
            <a:off x="6338105" y="1954623"/>
            <a:ext cx="2643649" cy="112500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Výrobní firmy signifikantně méně žádají o regionální dotace než firmy ze sektoru obchod či služby. </a:t>
            </a:r>
          </a:p>
        </p:txBody>
      </p:sp>
      <p:sp>
        <p:nvSpPr>
          <p:cNvPr id="52" name="Zaoblený obdélník 51"/>
          <p:cNvSpPr/>
          <p:nvPr/>
        </p:nvSpPr>
        <p:spPr>
          <a:xfrm>
            <a:off x="6338105" y="3717985"/>
            <a:ext cx="2643649" cy="161166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Nejčastěji si firmy nechávají vypracovat od profesionálů žádosti o evropské dotace (z evropských fondů).</a:t>
            </a:r>
          </a:p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Naopak žádosti o vládní dotace zpracovávají firmy častěji samostatně.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8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469809" y="1220755"/>
            <a:ext cx="8604522" cy="4662439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10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913228" cy="626296"/>
          </a:xfrm>
        </p:spPr>
        <p:txBody>
          <a:bodyPr>
            <a:noAutofit/>
          </a:bodyPr>
          <a:lstStyle/>
          <a:p>
            <a:r>
              <a:rPr lang="cs-CZ" sz="2667" dirty="0"/>
              <a:t>Třetina firem by bez dotace nešla do investice na rozvoj, dalších 16%</a:t>
            </a:r>
            <a:br>
              <a:rPr lang="cs-CZ" sz="2667" dirty="0"/>
            </a:br>
            <a:r>
              <a:rPr lang="cs-CZ" sz="2667" dirty="0"/>
              <a:t>by bez dotace šla do investice později.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Q7. O jaký druh investice konkrétně šlo? </a:t>
            </a:r>
            <a:r>
              <a:rPr lang="cs-CZ" sz="1100" dirty="0">
                <a:solidFill>
                  <a:srgbClr val="404040"/>
                </a:solidFill>
              </a:rPr>
              <a:t>Q</a:t>
            </a:r>
            <a:r>
              <a:rPr lang="cs-CZ" sz="1100" i="1" kern="0" dirty="0">
                <a:solidFill>
                  <a:srgbClr val="404040"/>
                </a:solidFill>
              </a:rPr>
              <a:t>6. Nakolik pro vás byla dotace rozhodující pro uskutečnění investice?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Žádali už někdy o dotaci N= 194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 </a:t>
            </a: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graphicFrame>
        <p:nvGraphicFramePr>
          <p:cNvPr id="20" name="Graf 19"/>
          <p:cNvGraphicFramePr/>
          <p:nvPr>
            <p:extLst/>
          </p:nvPr>
        </p:nvGraphicFramePr>
        <p:xfrm>
          <a:off x="493515" y="1773068"/>
          <a:ext cx="5190186" cy="4073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ovéPole 21"/>
          <p:cNvSpPr txBox="1"/>
          <p:nvPr/>
        </p:nvSpPr>
        <p:spPr>
          <a:xfrm>
            <a:off x="473594" y="1186868"/>
            <a:ext cx="450565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Druh investice, na kterou byla žádána dotace</a:t>
            </a:r>
          </a:p>
        </p:txBody>
      </p:sp>
      <p:sp>
        <p:nvSpPr>
          <p:cNvPr id="23" name="Zaoblený obdélník 22"/>
          <p:cNvSpPr/>
          <p:nvPr/>
        </p:nvSpPr>
        <p:spPr>
          <a:xfrm>
            <a:off x="1077842" y="5003369"/>
            <a:ext cx="2797472" cy="853373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Firmy podnikající v sektoru výroba investují signifikantně méně do vzdělávání zaměstnanců než ostatní. 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5101173" y="2072823"/>
            <a:ext cx="3967931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34 %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bez dotace do investice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nešlo.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101174" y="3236829"/>
            <a:ext cx="3979783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16 %</a:t>
            </a:r>
            <a:r>
              <a:rPr lang="cs-CZ" sz="20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bez dotace šlo do investice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později.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5109881" y="4277725"/>
            <a:ext cx="3956079" cy="9541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50 %</a:t>
            </a:r>
            <a:r>
              <a:rPr lang="cs-CZ" sz="2000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do investice </a:t>
            </a:r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šlo i bez dotace.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163162" y="1168104"/>
            <a:ext cx="210952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Důležitost dotace</a:t>
            </a:r>
          </a:p>
        </p:txBody>
      </p:sp>
    </p:spTree>
    <p:extLst>
      <p:ext uri="{BB962C8B-B14F-4D97-AF65-F5344CB8AC3E}">
        <p14:creationId xmlns:p14="http://schemas.microsoft.com/office/powerpoint/2010/main" val="630574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/>
        </p:nvSpPr>
        <p:spPr>
          <a:xfrm>
            <a:off x="440171" y="1233488"/>
            <a:ext cx="5789179" cy="4613865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 l="-8011" t="-7885" r="-2439" b="-51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6" name="TextovéPole 25"/>
          <p:cNvSpPr txBox="1"/>
          <p:nvPr/>
        </p:nvSpPr>
        <p:spPr>
          <a:xfrm>
            <a:off x="440172" y="2649219"/>
            <a:ext cx="5789178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13 %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malých a středních firem byla investice zásadní pro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udržení konkurenceschopnosti firmy.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459794" y="3746715"/>
            <a:ext cx="5769555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27 %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byla investice zásadní pro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rozvoj firmy.</a:t>
            </a:r>
            <a:endParaRPr lang="cs-CZ" sz="20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TextovéPole 30"/>
          <p:cNvSpPr txBox="1"/>
          <p:nvPr/>
        </p:nvSpPr>
        <p:spPr>
          <a:xfrm>
            <a:off x="459794" y="1551723"/>
            <a:ext cx="5769554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4 %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byla investice zásadní pro </a:t>
            </a:r>
            <a:r>
              <a:rPr lang="cs-CZ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zachování firmy.</a:t>
            </a:r>
            <a:endParaRPr lang="cs-CZ" sz="16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40171" y="4967323"/>
            <a:ext cx="5789177" cy="89255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48 %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měla investice za cíl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posunout firmu dál.</a:t>
            </a:r>
            <a:endParaRPr lang="cs-CZ" sz="20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TextovéPole 33"/>
          <p:cNvSpPr txBox="1"/>
          <p:nvPr/>
        </p:nvSpPr>
        <p:spPr>
          <a:xfrm>
            <a:off x="464906" y="1186023"/>
            <a:ext cx="429867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Účel investice kvůli níž se žádalo o dotaci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11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526043" cy="626296"/>
          </a:xfrm>
        </p:spPr>
        <p:txBody>
          <a:bodyPr>
            <a:noAutofit/>
          </a:bodyPr>
          <a:lstStyle/>
          <a:p>
            <a:r>
              <a:rPr lang="cs-CZ" sz="2667" dirty="0"/>
              <a:t>Pro polovinu firem je dotace klíčovou pro jejich další rozvoj.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Q8. Jaký byl účel investice, kvůli které jste si žádali o dotaci či grant?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Žádali už někdy o dotaci N= 194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11" y="2418816"/>
            <a:ext cx="2497844" cy="2497844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1567543" y="5810354"/>
            <a:ext cx="55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Pozn.: Procenta jsou zaokrouhlena na celá čísla, součet z tohoto důvodu není 100.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5496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/>
            <a:fld id="{2A2DB900-4F27-419C-B2D8-AAC4EB8D73BD}" type="slidenum">
              <a:rPr lang="cs-CZ"/>
              <a:pPr defTabSz="1219170"/>
              <a:t>12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/>
          <a:lstStyle/>
          <a:p>
            <a:r>
              <a:rPr lang="cs-CZ" sz="2667" dirty="0"/>
              <a:t>Kontakty</a:t>
            </a:r>
          </a:p>
        </p:txBody>
      </p:sp>
      <p:grpSp>
        <p:nvGrpSpPr>
          <p:cNvPr id="42" name="Skupina 41"/>
          <p:cNvGrpSpPr/>
          <p:nvPr/>
        </p:nvGrpSpPr>
        <p:grpSpPr>
          <a:xfrm>
            <a:off x="527808" y="1109692"/>
            <a:ext cx="5759787" cy="1920000"/>
            <a:chOff x="395856" y="1268760"/>
            <a:chExt cx="4319840" cy="1440000"/>
          </a:xfrm>
        </p:grpSpPr>
        <p:grpSp>
          <p:nvGrpSpPr>
            <p:cNvPr id="43" name="Skupina 42"/>
            <p:cNvGrpSpPr/>
            <p:nvPr/>
          </p:nvGrpSpPr>
          <p:grpSpPr>
            <a:xfrm>
              <a:off x="395856" y="1268760"/>
              <a:ext cx="4319840" cy="1440000"/>
              <a:chOff x="251520" y="4366030"/>
              <a:chExt cx="4319840" cy="1440000"/>
            </a:xfrm>
          </p:grpSpPr>
          <p:sp>
            <p:nvSpPr>
              <p:cNvPr id="45" name="Rectangle 14"/>
              <p:cNvSpPr>
                <a:spLocks noChangeArrowheads="1"/>
              </p:cNvSpPr>
              <p:nvPr/>
            </p:nvSpPr>
            <p:spPr bwMode="auto">
              <a:xfrm>
                <a:off x="1691360" y="4591579"/>
                <a:ext cx="2880000" cy="985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22671" tIns="61340" rIns="122671" bIns="61340"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cs-CZ" sz="2133" b="1" kern="0" dirty="0">
                    <a:solidFill>
                      <a:srgbClr val="404040"/>
                    </a:solidFill>
                    <a:latin typeface="Calibri"/>
                  </a:rPr>
                  <a:t>Jan Polák</a:t>
                </a:r>
                <a:endParaRPr lang="en-GB" sz="2133" b="1" kern="0" dirty="0">
                  <a:solidFill>
                    <a:srgbClr val="404040"/>
                  </a:solidFill>
                  <a:latin typeface="Calibri"/>
                  <a:cs typeface="Calibri" pitchFamily="34" charset="0"/>
                </a:endParaRPr>
              </a:p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867" kern="0" dirty="0">
                    <a:solidFill>
                      <a:srgbClr val="404040"/>
                    </a:solidFill>
                    <a:latin typeface="Calibri"/>
                  </a:rPr>
                  <a:t>Account Director Ipsos </a:t>
                </a:r>
                <a:r>
                  <a:rPr lang="cs-CZ" sz="1867" kern="0" dirty="0">
                    <a:solidFill>
                      <a:srgbClr val="404040"/>
                    </a:solidFill>
                    <a:latin typeface="Calibri"/>
                  </a:rPr>
                  <a:t>Marketing</a:t>
                </a:r>
                <a:r>
                  <a:rPr lang="en-US" sz="1867" kern="0" dirty="0">
                    <a:solidFill>
                      <a:srgbClr val="404040"/>
                    </a:solidFill>
                    <a:latin typeface="Calibri"/>
                  </a:rPr>
                  <a:t> </a:t>
                </a:r>
                <a:r>
                  <a:rPr lang="cs-CZ" sz="1867" kern="0" dirty="0">
                    <a:solidFill>
                      <a:srgbClr val="404040"/>
                    </a:solidFill>
                    <a:latin typeface="Calibri"/>
                  </a:rPr>
                  <a:t>jan.polak</a:t>
                </a:r>
                <a:r>
                  <a:rPr lang="cs-CZ" sz="1867" kern="0" dirty="0">
                    <a:solidFill>
                      <a:srgbClr val="404040"/>
                    </a:solidFill>
                    <a:latin typeface="Calibri"/>
                    <a:cs typeface="Calibri" pitchFamily="34" charset="0"/>
                  </a:rPr>
                  <a:t>@ipsos.com</a:t>
                </a:r>
              </a:p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cs-CZ" sz="1867" kern="0" dirty="0">
                    <a:solidFill>
                      <a:srgbClr val="404040"/>
                    </a:solidFill>
                    <a:latin typeface="Calibri"/>
                    <a:cs typeface="Calibri" pitchFamily="34" charset="0"/>
                  </a:rPr>
                  <a:t>GSM: +420 603 532 920</a:t>
                </a:r>
              </a:p>
            </p:txBody>
          </p:sp>
          <p:sp>
            <p:nvSpPr>
              <p:cNvPr id="46" name="Elipsa 23"/>
              <p:cNvSpPr/>
              <p:nvPr/>
            </p:nvSpPr>
            <p:spPr>
              <a:xfrm>
                <a:off x="251520" y="4366030"/>
                <a:ext cx="1440000" cy="1440000"/>
              </a:xfrm>
              <a:prstGeom prst="ellipse">
                <a:avLst/>
              </a:prstGeom>
              <a:solidFill>
                <a:srgbClr val="008BC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cs-CZ" sz="24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44" name="Obrázek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97"/>
            <a:stretch/>
          </p:blipFill>
          <p:spPr>
            <a:xfrm>
              <a:off x="673564" y="1338108"/>
              <a:ext cx="1119600" cy="1314067"/>
            </a:xfrm>
            <a:prstGeom prst="ellipse">
              <a:avLst/>
            </a:prstGeom>
          </p:spPr>
        </p:pic>
      </p:grpSp>
      <p:sp>
        <p:nvSpPr>
          <p:cNvPr id="19" name="Elipsa 48"/>
          <p:cNvSpPr/>
          <p:nvPr/>
        </p:nvSpPr>
        <p:spPr>
          <a:xfrm>
            <a:off x="527808" y="3500153"/>
            <a:ext cx="1919787" cy="18005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" b="17591"/>
          <a:stretch/>
        </p:blipFill>
        <p:spPr>
          <a:xfrm>
            <a:off x="931524" y="3548574"/>
            <a:ext cx="1459361" cy="1752089"/>
          </a:xfrm>
          <a:prstGeom prst="ellipse">
            <a:avLst/>
          </a:prstGeom>
        </p:spPr>
      </p:pic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2447595" y="3619866"/>
            <a:ext cx="3893305" cy="1283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Martina Pavlicová</a:t>
            </a:r>
            <a:endParaRPr lang="en-GB" sz="2133" b="1" kern="0" dirty="0">
              <a:solidFill>
                <a:srgbClr val="404040"/>
              </a:solidFill>
              <a:latin typeface="Calibri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67" kern="0" dirty="0">
                <a:solidFill>
                  <a:srgbClr val="404040"/>
                </a:solidFill>
                <a:latin typeface="Calibri"/>
              </a:rPr>
              <a:t>Research Executive Ipsos Marketing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67" kern="0" dirty="0">
                <a:solidFill>
                  <a:srgbClr val="404040"/>
                </a:solidFill>
                <a:latin typeface="Calibri"/>
              </a:rPr>
              <a:t>martina.pavlicova@ipsos.cz</a:t>
            </a:r>
            <a:br>
              <a:rPr lang="cs-CZ" sz="1867" kern="0" dirty="0">
                <a:solidFill>
                  <a:srgbClr val="404040"/>
                </a:solidFill>
                <a:latin typeface="Calibri"/>
              </a:rPr>
            </a:br>
            <a:r>
              <a:rPr lang="cs-CZ" sz="1867" kern="0" dirty="0">
                <a:solidFill>
                  <a:srgbClr val="404040"/>
                </a:solidFill>
                <a:latin typeface="Calibri"/>
              </a:rPr>
              <a:t>GSM: +420 775 436 423</a:t>
            </a:r>
            <a:endParaRPr lang="en-US" sz="1867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5505372" y="3621594"/>
            <a:ext cx="4295224" cy="149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2130" b="1" kern="0" dirty="0">
                <a:solidFill>
                  <a:srgbClr val="404040"/>
                </a:solidFill>
                <a:cs typeface="Calibri" pitchFamily="34" charset="0"/>
              </a:rPr>
              <a:t>Štěpánka Brabcová</a:t>
            </a:r>
            <a:endParaRPr lang="en-GB" sz="2130" b="1" kern="0" dirty="0">
              <a:solidFill>
                <a:srgbClr val="404040"/>
              </a:solidFill>
              <a:cs typeface="Calibri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cs-CZ" sz="1870" kern="0" dirty="0">
                <a:solidFill>
                  <a:srgbClr val="404040"/>
                </a:solidFill>
                <a:cs typeface="Calibri" pitchFamily="34" charset="0"/>
              </a:rPr>
              <a:t>Research Executive </a:t>
            </a:r>
            <a:r>
              <a:rPr lang="en-US" sz="1870" kern="0" dirty="0">
                <a:solidFill>
                  <a:srgbClr val="404040"/>
                </a:solidFill>
                <a:cs typeface="Calibri" pitchFamily="34" charset="0"/>
              </a:rPr>
              <a:t>Ipsos </a:t>
            </a:r>
            <a:r>
              <a:rPr lang="cs-CZ" sz="1870" kern="0" dirty="0">
                <a:solidFill>
                  <a:srgbClr val="404040"/>
                </a:solidFill>
                <a:cs typeface="Calibri" pitchFamily="34" charset="0"/>
              </a:rPr>
              <a:t>Marketing</a:t>
            </a:r>
            <a:r>
              <a:rPr lang="en-US" sz="1870" kern="0" dirty="0">
                <a:solidFill>
                  <a:srgbClr val="404040"/>
                </a:solidFill>
                <a:cs typeface="Calibri" pitchFamily="34" charset="0"/>
              </a:rPr>
              <a:t> </a:t>
            </a:r>
            <a:r>
              <a:rPr lang="cs-CZ" sz="1870" kern="0" dirty="0">
                <a:solidFill>
                  <a:srgbClr val="404040"/>
                </a:solidFill>
                <a:cs typeface="Calibri" pitchFamily="34" charset="0"/>
              </a:rPr>
              <a:t>stepanka.brabcova@ipsos.com</a:t>
            </a:r>
            <a:br>
              <a:rPr lang="cs-CZ" sz="1870" kern="0" dirty="0">
                <a:solidFill>
                  <a:srgbClr val="404040"/>
                </a:solidFill>
                <a:cs typeface="Calibri" pitchFamily="34" charset="0"/>
              </a:rPr>
            </a:br>
            <a:r>
              <a:rPr lang="cs-CZ" sz="1870" kern="0" dirty="0">
                <a:solidFill>
                  <a:srgbClr val="404040"/>
                </a:solidFill>
                <a:cs typeface="Calibri" pitchFamily="34" charset="0"/>
              </a:rPr>
              <a:t>GSM: +420 601 293 866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cs-CZ" sz="1400" kern="0" dirty="0">
              <a:solidFill>
                <a:srgbClr val="404040"/>
              </a:solidFill>
              <a:cs typeface="Calibri" pitchFamily="34" charset="0"/>
            </a:endParaRPr>
          </a:p>
        </p:txBody>
      </p:sp>
      <p:sp>
        <p:nvSpPr>
          <p:cNvPr id="13" name="Elipsa 42"/>
          <p:cNvSpPr/>
          <p:nvPr/>
        </p:nvSpPr>
        <p:spPr>
          <a:xfrm>
            <a:off x="9801420" y="3446016"/>
            <a:ext cx="1913174" cy="18506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prstClr val="white"/>
              </a:solidFill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3" t="14620" r="27601" b="22001"/>
          <a:stretch/>
        </p:blipFill>
        <p:spPr>
          <a:xfrm>
            <a:off x="10145116" y="3502087"/>
            <a:ext cx="1459215" cy="173846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186" y="1146800"/>
            <a:ext cx="5513408" cy="1861466"/>
          </a:xfrm>
          <a:prstGeom prst="rect">
            <a:avLst/>
          </a:prstGeom>
        </p:spPr>
      </p:pic>
      <p:sp>
        <p:nvSpPr>
          <p:cNvPr id="16" name="TextovéPole 15"/>
          <p:cNvSpPr txBox="1"/>
          <p:nvPr/>
        </p:nvSpPr>
        <p:spPr>
          <a:xfrm>
            <a:off x="5130262" y="1426196"/>
            <a:ext cx="4526117" cy="12825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Tomáš Macků</a:t>
            </a:r>
          </a:p>
          <a:p>
            <a:pPr algn="r"/>
            <a:r>
              <a:rPr lang="en-US" sz="1867" kern="0" dirty="0">
                <a:solidFill>
                  <a:srgbClr val="404040"/>
                </a:solidFill>
                <a:latin typeface="Calibri"/>
              </a:rPr>
              <a:t>Research &amp; Communication Director</a:t>
            </a:r>
          </a:p>
          <a:p>
            <a:pPr algn="r"/>
            <a:r>
              <a:rPr lang="cs-CZ" sz="1867" kern="0" dirty="0">
                <a:solidFill>
                  <a:srgbClr val="404040"/>
                </a:solidFill>
                <a:latin typeface="Calibri"/>
              </a:rPr>
              <a:t>tomas.macku@ipsos.com</a:t>
            </a:r>
          </a:p>
          <a:p>
            <a:pPr algn="r"/>
            <a:r>
              <a:rPr lang="cs-CZ" sz="1867" kern="0" dirty="0">
                <a:solidFill>
                  <a:srgbClr val="404040"/>
                </a:solidFill>
                <a:latin typeface="Calibri"/>
              </a:rPr>
              <a:t>GSM: +420 774 646 799</a:t>
            </a:r>
          </a:p>
        </p:txBody>
      </p:sp>
    </p:spTree>
    <p:extLst>
      <p:ext uri="{BB962C8B-B14F-4D97-AF65-F5344CB8AC3E}">
        <p14:creationId xmlns:p14="http://schemas.microsoft.com/office/powerpoint/2010/main" val="187605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>
              <a:defRPr/>
            </a:pPr>
            <a:fld id="{2A2DB900-4F27-419C-B2D8-AAC4EB8D73BD}" type="slidenum">
              <a:rPr lang="cs-CZ" sz="1467" kern="0">
                <a:solidFill>
                  <a:sysClr val="windowText" lastClr="000000"/>
                </a:solidFill>
              </a:rPr>
              <a:pPr defTabSz="1219170">
                <a:defRPr/>
              </a:pPr>
              <a:t>13</a:t>
            </a:fld>
            <a:endParaRPr lang="cs-CZ" sz="1467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Struktura vzorku</a:t>
            </a:r>
          </a:p>
        </p:txBody>
      </p:sp>
      <p:sp>
        <p:nvSpPr>
          <p:cNvPr id="26" name="Obdélník 25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27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sp>
        <p:nvSpPr>
          <p:cNvPr id="31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graphicFrame>
        <p:nvGraphicFramePr>
          <p:cNvPr id="19" name="Graf 18"/>
          <p:cNvGraphicFramePr/>
          <p:nvPr>
            <p:extLst>
              <p:ext uri="{D42A27DB-BD31-4B8C-83A1-F6EECF244321}">
                <p14:modId xmlns:p14="http://schemas.microsoft.com/office/powerpoint/2010/main" val="2711446993"/>
              </p:ext>
            </p:extLst>
          </p:nvPr>
        </p:nvGraphicFramePr>
        <p:xfrm>
          <a:off x="519068" y="792501"/>
          <a:ext cx="5658013" cy="5359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ovéPole 19"/>
          <p:cNvSpPr txBox="1"/>
          <p:nvPr/>
        </p:nvSpPr>
        <p:spPr>
          <a:xfrm>
            <a:off x="469809" y="6177549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ID1. V jakém oboru Vaše firma podniká? ID2. Jaký obrat měla Vaše společnost/firma v loňském roce (za poslední roční účetní období)?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N=500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2968291" y="538041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Obor podnikání firmy</a:t>
            </a:r>
          </a:p>
        </p:txBody>
      </p:sp>
      <p:graphicFrame>
        <p:nvGraphicFramePr>
          <p:cNvPr id="22" name="Graf 21"/>
          <p:cNvGraphicFramePr/>
          <p:nvPr>
            <p:extLst>
              <p:ext uri="{D42A27DB-BD31-4B8C-83A1-F6EECF244321}">
                <p14:modId xmlns:p14="http://schemas.microsoft.com/office/powerpoint/2010/main" val="2733338515"/>
              </p:ext>
            </p:extLst>
          </p:nvPr>
        </p:nvGraphicFramePr>
        <p:xfrm>
          <a:off x="5481416" y="2670253"/>
          <a:ext cx="5505129" cy="34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ovéPole 22"/>
          <p:cNvSpPr txBox="1"/>
          <p:nvPr/>
        </p:nvSpPr>
        <p:spPr>
          <a:xfrm>
            <a:off x="7493838" y="2399333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Obrat firmy v loňském roce</a:t>
            </a: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916549378"/>
              </p:ext>
            </p:extLst>
          </p:nvPr>
        </p:nvGraphicFramePr>
        <p:xfrm>
          <a:off x="5481417" y="778450"/>
          <a:ext cx="5009882" cy="122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ovéPole 14"/>
          <p:cNvSpPr txBox="1"/>
          <p:nvPr/>
        </p:nvSpPr>
        <p:spPr>
          <a:xfrm>
            <a:off x="7493838" y="548132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3596657164"/>
      </p:ext>
    </p:extLst>
  </p:cSld>
  <p:clrMapOvr>
    <a:masterClrMapping/>
  </p:clrMapOvr>
</p:sld>
</file>

<file path=ppt/theme/theme1.xml><?xml version="1.0" encoding="utf-8"?>
<a:theme xmlns:a="http://schemas.openxmlformats.org/drawingml/2006/main" name="1_úvodní slide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dělící snímky BEZ obrázku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textové snímky">
  <a:themeElements>
    <a:clrScheme name="Ipsos">
      <a:dk1>
        <a:srgbClr val="404040"/>
      </a:dk1>
      <a:lt1>
        <a:srgbClr val="FFFFFF"/>
      </a:lt1>
      <a:dk2>
        <a:srgbClr val="4D1933"/>
      </a:dk2>
      <a:lt2>
        <a:srgbClr val="BABABA"/>
      </a:lt2>
      <a:accent1>
        <a:srgbClr val="993366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008E94"/>
      </a:hlink>
      <a:folHlink>
        <a:srgbClr val="008BC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3264</TotalTime>
  <Words>1120</Words>
  <Application>Microsoft Office PowerPoint</Application>
  <PresentationFormat>Širokoúhlá obrazovka</PresentationFormat>
  <Paragraphs>173</Paragraphs>
  <Slides>13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Arial</vt:lpstr>
      <vt:lpstr>Calibri</vt:lpstr>
      <vt:lpstr>Wingdings</vt:lpstr>
      <vt:lpstr>1_úvodní slide</vt:lpstr>
      <vt:lpstr>3_dělící snímky BEZ obrázku</vt:lpstr>
      <vt:lpstr>4_textové snímky</vt:lpstr>
      <vt:lpstr>6_kontakty</vt:lpstr>
      <vt:lpstr>Prezentace aplikace PowerPoint</vt:lpstr>
      <vt:lpstr>Prezentace aplikace PowerPoint</vt:lpstr>
      <vt:lpstr>Prezentace aplikace PowerPoint</vt:lpstr>
      <vt:lpstr>Prezentace aplikace PowerPoint</vt:lpstr>
      <vt:lpstr>12 % firem spolupracuje s výzkumem a dalších 9 % má podobnou spolupráci v plánu.  Nejčastěji spolupracují s univerzitami.</vt:lpstr>
      <vt:lpstr>Mezi firmami, které spolupracují s výzkumnými institucemi, převažují pozitivní zkušenosti.</vt:lpstr>
      <vt:lpstr>Hlavním negativem spolupráce s výzkumem je riziko neúspěchu a finanční náročnost spolupráce.</vt:lpstr>
      <vt:lpstr>Čtyři firmy z deseti žádaly o dotace na svůj rozvoj.</vt:lpstr>
      <vt:lpstr>Nejvíce jsou k čerpání dotací využívány evropské fondy a vládní zdroje.</vt:lpstr>
      <vt:lpstr>Třetina firem by bez dotace nešla do investice na rozvoj, dalších 16% by bez dotace šla do investice později.</vt:lpstr>
      <vt:lpstr>Pro polovinu firem je dotace klíčovou pro jejich další rozvoj.</vt:lpstr>
      <vt:lpstr>Kontakty</vt:lpstr>
      <vt:lpstr>Struktura vzorku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 Humhej - Ipsos</dc:creator>
  <cp:lastModifiedBy>Havlíček Karel</cp:lastModifiedBy>
  <cp:revision>396</cp:revision>
  <dcterms:created xsi:type="dcterms:W3CDTF">2017-08-15T14:52:46Z</dcterms:created>
  <dcterms:modified xsi:type="dcterms:W3CDTF">2017-11-05T21:33:27Z</dcterms:modified>
</cp:coreProperties>
</file>